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4" r:id="rId3"/>
    <p:sldId id="257" r:id="rId4"/>
    <p:sldId id="258" r:id="rId5"/>
    <p:sldId id="263" r:id="rId6"/>
    <p:sldId id="265" r:id="rId7"/>
    <p:sldId id="266" r:id="rId8"/>
    <p:sldId id="262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94865C-DDEF-4EBC-BC33-E32AD33D0F8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E0E9FDE-1F33-4409-81A2-6DBF7B0BD317}">
      <dgm:prSet phldrT="[文本]" custT="1"/>
      <dgm:spPr/>
      <dgm:t>
        <a:bodyPr/>
        <a:lstStyle/>
        <a:p>
          <a:r>
            <a:rPr lang="zh-CN" altLang="en-US" sz="2200" b="1" smtClean="0"/>
            <a:t>社区的涵义</a:t>
          </a:r>
          <a:endParaRPr lang="zh-CN" altLang="en-US" sz="2200" b="1" dirty="0"/>
        </a:p>
      </dgm:t>
    </dgm:pt>
    <dgm:pt modelId="{111040F8-F0E6-4FA0-A691-CD106F98E9AE}" type="par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46CFE9B2-C2B6-42C9-BCCB-4E183273DD81}" type="sib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9C22D7B5-4C54-4F56-BC5F-A9AD3CB6DE63}">
      <dgm:prSet phldrT="[文本]" custT="1"/>
      <dgm:spPr/>
      <dgm:t>
        <a:bodyPr/>
        <a:lstStyle/>
        <a:p>
          <a:r>
            <a:rPr lang="zh-CN" altLang="en-US" sz="2200" b="1" dirty="0" smtClean="0"/>
            <a:t>社区工作的定义</a:t>
          </a:r>
          <a:endParaRPr lang="zh-CN" altLang="en-US" sz="2200" b="1" dirty="0"/>
        </a:p>
      </dgm:t>
    </dgm:pt>
    <dgm:pt modelId="{C4E9B1FB-2B34-42CC-9BEF-256ECB8B6906}" type="par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61B153A3-929C-4264-A0A0-82CB3FF1C593}" type="sib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44755C8B-63DB-4300-A83B-BD2C44FFA399}">
      <dgm:prSet phldrT="[文本]" custT="1"/>
      <dgm:spPr/>
      <dgm:t>
        <a:bodyPr/>
        <a:lstStyle/>
        <a:p>
          <a:r>
            <a:rPr lang="zh-CN" altLang="en-US" sz="2200" b="1" dirty="0" smtClean="0"/>
            <a:t>社区工作的要素与特征 </a:t>
          </a:r>
          <a:endParaRPr lang="zh-CN" altLang="en-US" sz="2200" b="1" dirty="0"/>
        </a:p>
      </dgm:t>
    </dgm:pt>
    <dgm:pt modelId="{17685A0A-EEFA-4CD1-AB4A-9A7572A73C65}" type="par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34EC4D3A-3741-426C-AE35-10D4A6FDE9BF}" type="sib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2D98FB79-177F-44CB-A77A-1293E959A9E9}" type="pres">
      <dgm:prSet presAssocID="{2594865C-DDEF-4EBC-BC33-E32AD33D0F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62BC4CD-AEE6-4936-BA45-C122D2A7A5F2}" type="pres">
      <dgm:prSet presAssocID="{0E0E9FDE-1F33-4409-81A2-6DBF7B0BD317}" presName="parentLin" presStyleCnt="0"/>
      <dgm:spPr/>
    </dgm:pt>
    <dgm:pt modelId="{765842A7-9585-4896-B90A-4F91CB5A3387}" type="pres">
      <dgm:prSet presAssocID="{0E0E9FDE-1F33-4409-81A2-6DBF7B0BD317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5A1C207B-4E51-4656-9EFF-766A1631327D}" type="pres">
      <dgm:prSet presAssocID="{0E0E9FDE-1F33-4409-81A2-6DBF7B0BD317}" presName="parentText" presStyleLbl="node1" presStyleIdx="0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53EED8-141C-4B3B-8B1E-100B64F6F858}" type="pres">
      <dgm:prSet presAssocID="{0E0E9FDE-1F33-4409-81A2-6DBF7B0BD317}" presName="negativeSpace" presStyleCnt="0"/>
      <dgm:spPr/>
    </dgm:pt>
    <dgm:pt modelId="{30449365-DA5E-4203-B492-4C5B3DB7C48B}" type="pres">
      <dgm:prSet presAssocID="{0E0E9FDE-1F33-4409-81A2-6DBF7B0BD317}" presName="childText" presStyleLbl="conFgAcc1" presStyleIdx="0" presStyleCnt="3">
        <dgm:presLayoutVars>
          <dgm:bulletEnabled val="1"/>
        </dgm:presLayoutVars>
      </dgm:prSet>
      <dgm:spPr/>
    </dgm:pt>
    <dgm:pt modelId="{A791CA8E-E839-4BE7-BCC6-ED685B13E4A2}" type="pres">
      <dgm:prSet presAssocID="{46CFE9B2-C2B6-42C9-BCCB-4E183273DD81}" presName="spaceBetweenRectangles" presStyleCnt="0"/>
      <dgm:spPr/>
    </dgm:pt>
    <dgm:pt modelId="{D9095617-D9DD-4BCD-B4ED-571C4509D29A}" type="pres">
      <dgm:prSet presAssocID="{9C22D7B5-4C54-4F56-BC5F-A9AD3CB6DE63}" presName="parentLin" presStyleCnt="0"/>
      <dgm:spPr/>
    </dgm:pt>
    <dgm:pt modelId="{7EC82321-B802-45E0-B187-9594E27B54ED}" type="pres">
      <dgm:prSet presAssocID="{9C22D7B5-4C54-4F56-BC5F-A9AD3CB6DE63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ECC6269D-CF17-4386-B45E-0701AAB6420B}" type="pres">
      <dgm:prSet presAssocID="{9C22D7B5-4C54-4F56-BC5F-A9AD3CB6DE63}" presName="parentText" presStyleLbl="node1" presStyleIdx="1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7F02BC-17E4-45DB-B5E2-A3340B13E917}" type="pres">
      <dgm:prSet presAssocID="{9C22D7B5-4C54-4F56-BC5F-A9AD3CB6DE63}" presName="negativeSpace" presStyleCnt="0"/>
      <dgm:spPr/>
    </dgm:pt>
    <dgm:pt modelId="{043166C8-DD8C-4015-AF9B-A6C52B757872}" type="pres">
      <dgm:prSet presAssocID="{9C22D7B5-4C54-4F56-BC5F-A9AD3CB6DE63}" presName="childText" presStyleLbl="conFgAcc1" presStyleIdx="1" presStyleCnt="3">
        <dgm:presLayoutVars>
          <dgm:bulletEnabled val="1"/>
        </dgm:presLayoutVars>
      </dgm:prSet>
      <dgm:spPr/>
    </dgm:pt>
    <dgm:pt modelId="{84DE3326-A128-4581-AD00-DFF7E8B00F1B}" type="pres">
      <dgm:prSet presAssocID="{61B153A3-929C-4264-A0A0-82CB3FF1C593}" presName="spaceBetweenRectangles" presStyleCnt="0"/>
      <dgm:spPr/>
    </dgm:pt>
    <dgm:pt modelId="{06904B0C-B39F-4306-B506-380B6DAC2538}" type="pres">
      <dgm:prSet presAssocID="{44755C8B-63DB-4300-A83B-BD2C44FFA399}" presName="parentLin" presStyleCnt="0"/>
      <dgm:spPr/>
    </dgm:pt>
    <dgm:pt modelId="{B4997B16-5F2B-4C89-BD21-9781D5B069CA}" type="pres">
      <dgm:prSet presAssocID="{44755C8B-63DB-4300-A83B-BD2C44FFA399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F14689AC-27BC-44A5-86D9-127F23153238}" type="pres">
      <dgm:prSet presAssocID="{44755C8B-63DB-4300-A83B-BD2C44FFA399}" presName="parentText" presStyleLbl="node1" presStyleIdx="2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EC3196-E282-4111-BAC0-66B48DB3123F}" type="pres">
      <dgm:prSet presAssocID="{44755C8B-63DB-4300-A83B-BD2C44FFA399}" presName="negativeSpace" presStyleCnt="0"/>
      <dgm:spPr/>
    </dgm:pt>
    <dgm:pt modelId="{BBF4C07E-C8A1-419C-9CCE-49C3DA16B24C}" type="pres">
      <dgm:prSet presAssocID="{44755C8B-63DB-4300-A83B-BD2C44FFA3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CB0FB5-C8B6-4C08-8EC2-69E236C60B49}" type="presOf" srcId="{44755C8B-63DB-4300-A83B-BD2C44FFA399}" destId="{B4997B16-5F2B-4C89-BD21-9781D5B069CA}" srcOrd="0" destOrd="0" presId="urn:microsoft.com/office/officeart/2005/8/layout/list1"/>
    <dgm:cxn modelId="{B93CDEB7-7FC9-4D5A-AA8D-3D396311523F}" type="presOf" srcId="{44755C8B-63DB-4300-A83B-BD2C44FFA399}" destId="{F14689AC-27BC-44A5-86D9-127F23153238}" srcOrd="1" destOrd="0" presId="urn:microsoft.com/office/officeart/2005/8/layout/list1"/>
    <dgm:cxn modelId="{0517219A-3060-4E83-AFA8-EDBEC11C04EF}" type="presOf" srcId="{0E0E9FDE-1F33-4409-81A2-6DBF7B0BD317}" destId="{765842A7-9585-4896-B90A-4F91CB5A3387}" srcOrd="0" destOrd="0" presId="urn:microsoft.com/office/officeart/2005/8/layout/list1"/>
    <dgm:cxn modelId="{EF7628F1-DC78-4D9D-B5F4-68D230F22D03}" srcId="{2594865C-DDEF-4EBC-BC33-E32AD33D0F8A}" destId="{0E0E9FDE-1F33-4409-81A2-6DBF7B0BD317}" srcOrd="0" destOrd="0" parTransId="{111040F8-F0E6-4FA0-A691-CD106F98E9AE}" sibTransId="{46CFE9B2-C2B6-42C9-BCCB-4E183273DD81}"/>
    <dgm:cxn modelId="{E91A5C96-9AEF-4F6B-8324-B33E4FDAA543}" srcId="{2594865C-DDEF-4EBC-BC33-E32AD33D0F8A}" destId="{44755C8B-63DB-4300-A83B-BD2C44FFA399}" srcOrd="2" destOrd="0" parTransId="{17685A0A-EEFA-4CD1-AB4A-9A7572A73C65}" sibTransId="{34EC4D3A-3741-426C-AE35-10D4A6FDE9BF}"/>
    <dgm:cxn modelId="{C7EA8E3C-740B-4500-843A-D4C1C98AD2FA}" type="presOf" srcId="{0E0E9FDE-1F33-4409-81A2-6DBF7B0BD317}" destId="{5A1C207B-4E51-4656-9EFF-766A1631327D}" srcOrd="1" destOrd="0" presId="urn:microsoft.com/office/officeart/2005/8/layout/list1"/>
    <dgm:cxn modelId="{B204545F-11F8-4785-840E-78CF0A61EC61}" srcId="{2594865C-DDEF-4EBC-BC33-E32AD33D0F8A}" destId="{9C22D7B5-4C54-4F56-BC5F-A9AD3CB6DE63}" srcOrd="1" destOrd="0" parTransId="{C4E9B1FB-2B34-42CC-9BEF-256ECB8B6906}" sibTransId="{61B153A3-929C-4264-A0A0-82CB3FF1C593}"/>
    <dgm:cxn modelId="{DFD90D44-6D8C-48EF-B978-D34994561205}" type="presOf" srcId="{9C22D7B5-4C54-4F56-BC5F-A9AD3CB6DE63}" destId="{ECC6269D-CF17-4386-B45E-0701AAB6420B}" srcOrd="1" destOrd="0" presId="urn:microsoft.com/office/officeart/2005/8/layout/list1"/>
    <dgm:cxn modelId="{5C8A36ED-7834-4D99-9B99-348619E89298}" type="presOf" srcId="{2594865C-DDEF-4EBC-BC33-E32AD33D0F8A}" destId="{2D98FB79-177F-44CB-A77A-1293E959A9E9}" srcOrd="0" destOrd="0" presId="urn:microsoft.com/office/officeart/2005/8/layout/list1"/>
    <dgm:cxn modelId="{E40238F5-84B5-48E0-BD74-444B232E8CCE}" type="presOf" srcId="{9C22D7B5-4C54-4F56-BC5F-A9AD3CB6DE63}" destId="{7EC82321-B802-45E0-B187-9594E27B54ED}" srcOrd="0" destOrd="0" presId="urn:microsoft.com/office/officeart/2005/8/layout/list1"/>
    <dgm:cxn modelId="{A8B850EF-DCB5-454B-98A5-27769D10196A}" type="presParOf" srcId="{2D98FB79-177F-44CB-A77A-1293E959A9E9}" destId="{A62BC4CD-AEE6-4936-BA45-C122D2A7A5F2}" srcOrd="0" destOrd="0" presId="urn:microsoft.com/office/officeart/2005/8/layout/list1"/>
    <dgm:cxn modelId="{114D658C-0B7B-43E6-A1C6-89F3CFF57F62}" type="presParOf" srcId="{A62BC4CD-AEE6-4936-BA45-C122D2A7A5F2}" destId="{765842A7-9585-4896-B90A-4F91CB5A3387}" srcOrd="0" destOrd="0" presId="urn:microsoft.com/office/officeart/2005/8/layout/list1"/>
    <dgm:cxn modelId="{1DCAB906-4BA5-4C36-B310-19251BF0F97E}" type="presParOf" srcId="{A62BC4CD-AEE6-4936-BA45-C122D2A7A5F2}" destId="{5A1C207B-4E51-4656-9EFF-766A1631327D}" srcOrd="1" destOrd="0" presId="urn:microsoft.com/office/officeart/2005/8/layout/list1"/>
    <dgm:cxn modelId="{9E04C837-2FBC-4B49-9F04-3481D7C283AE}" type="presParOf" srcId="{2D98FB79-177F-44CB-A77A-1293E959A9E9}" destId="{F453EED8-141C-4B3B-8B1E-100B64F6F858}" srcOrd="1" destOrd="0" presId="urn:microsoft.com/office/officeart/2005/8/layout/list1"/>
    <dgm:cxn modelId="{D68197A2-8808-497E-B60B-545817BB957B}" type="presParOf" srcId="{2D98FB79-177F-44CB-A77A-1293E959A9E9}" destId="{30449365-DA5E-4203-B492-4C5B3DB7C48B}" srcOrd="2" destOrd="0" presId="urn:microsoft.com/office/officeart/2005/8/layout/list1"/>
    <dgm:cxn modelId="{F5AC5CFC-C96A-4980-9DAC-1BB47A4A35E3}" type="presParOf" srcId="{2D98FB79-177F-44CB-A77A-1293E959A9E9}" destId="{A791CA8E-E839-4BE7-BCC6-ED685B13E4A2}" srcOrd="3" destOrd="0" presId="urn:microsoft.com/office/officeart/2005/8/layout/list1"/>
    <dgm:cxn modelId="{2230B17B-5035-4921-A78F-41872AEABD99}" type="presParOf" srcId="{2D98FB79-177F-44CB-A77A-1293E959A9E9}" destId="{D9095617-D9DD-4BCD-B4ED-571C4509D29A}" srcOrd="4" destOrd="0" presId="urn:microsoft.com/office/officeart/2005/8/layout/list1"/>
    <dgm:cxn modelId="{A987C62B-6609-4F9B-BF82-C8651D104B87}" type="presParOf" srcId="{D9095617-D9DD-4BCD-B4ED-571C4509D29A}" destId="{7EC82321-B802-45E0-B187-9594E27B54ED}" srcOrd="0" destOrd="0" presId="urn:microsoft.com/office/officeart/2005/8/layout/list1"/>
    <dgm:cxn modelId="{50151CB3-D725-43BB-A434-865222DF9F72}" type="presParOf" srcId="{D9095617-D9DD-4BCD-B4ED-571C4509D29A}" destId="{ECC6269D-CF17-4386-B45E-0701AAB6420B}" srcOrd="1" destOrd="0" presId="urn:microsoft.com/office/officeart/2005/8/layout/list1"/>
    <dgm:cxn modelId="{8471FA7E-BA49-4DE6-8698-38655EC7A7F8}" type="presParOf" srcId="{2D98FB79-177F-44CB-A77A-1293E959A9E9}" destId="{687F02BC-17E4-45DB-B5E2-A3340B13E917}" srcOrd="5" destOrd="0" presId="urn:microsoft.com/office/officeart/2005/8/layout/list1"/>
    <dgm:cxn modelId="{C21C0863-FF9B-491C-9663-946AD41A6B74}" type="presParOf" srcId="{2D98FB79-177F-44CB-A77A-1293E959A9E9}" destId="{043166C8-DD8C-4015-AF9B-A6C52B757872}" srcOrd="6" destOrd="0" presId="urn:microsoft.com/office/officeart/2005/8/layout/list1"/>
    <dgm:cxn modelId="{F8DC405B-4017-4730-8D8E-6EC6897E8A33}" type="presParOf" srcId="{2D98FB79-177F-44CB-A77A-1293E959A9E9}" destId="{84DE3326-A128-4581-AD00-DFF7E8B00F1B}" srcOrd="7" destOrd="0" presId="urn:microsoft.com/office/officeart/2005/8/layout/list1"/>
    <dgm:cxn modelId="{30B2B4A4-807B-48BD-871F-CC70A5BB67AC}" type="presParOf" srcId="{2D98FB79-177F-44CB-A77A-1293E959A9E9}" destId="{06904B0C-B39F-4306-B506-380B6DAC2538}" srcOrd="8" destOrd="0" presId="urn:microsoft.com/office/officeart/2005/8/layout/list1"/>
    <dgm:cxn modelId="{A1CE2670-A035-4824-B4DD-1BEDE7AAB83C}" type="presParOf" srcId="{06904B0C-B39F-4306-B506-380B6DAC2538}" destId="{B4997B16-5F2B-4C89-BD21-9781D5B069CA}" srcOrd="0" destOrd="0" presId="urn:microsoft.com/office/officeart/2005/8/layout/list1"/>
    <dgm:cxn modelId="{541FCDF0-95C2-43B3-9774-D8D07F0F206D}" type="presParOf" srcId="{06904B0C-B39F-4306-B506-380B6DAC2538}" destId="{F14689AC-27BC-44A5-86D9-127F23153238}" srcOrd="1" destOrd="0" presId="urn:microsoft.com/office/officeart/2005/8/layout/list1"/>
    <dgm:cxn modelId="{6AF89731-0633-4082-BC57-D1B97EB2DFB9}" type="presParOf" srcId="{2D98FB79-177F-44CB-A77A-1293E959A9E9}" destId="{E4EC3196-E282-4111-BAC0-66B48DB3123F}" srcOrd="9" destOrd="0" presId="urn:microsoft.com/office/officeart/2005/8/layout/list1"/>
    <dgm:cxn modelId="{F674B15E-5221-4AC3-AAE1-2B2EF9B11253}" type="presParOf" srcId="{2D98FB79-177F-44CB-A77A-1293E959A9E9}" destId="{BBF4C07E-C8A1-419C-9CCE-49C3DA16B2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EDFF17-85CC-43A0-BF8F-56979A3DDD36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9BC2281-F0BF-4C19-AAD1-7E04B0F2A9FD}">
      <dgm:prSet custT="1"/>
      <dgm:spPr/>
      <dgm:t>
        <a:bodyPr/>
        <a:lstStyle/>
        <a:p>
          <a:pPr rtl="0"/>
          <a:r>
            <a:rPr lang="zh-CN" altLang="en-US" sz="3800" b="0" dirty="0"/>
            <a:t>社区工作的定义</a:t>
          </a:r>
          <a:r>
            <a:rPr lang="zh-CN" altLang="en-US" sz="3800" b="0" dirty="0" smtClean="0"/>
            <a:t>、要素和特征</a:t>
          </a:r>
          <a:endParaRPr lang="zh-CN" altLang="en-US" sz="3800" b="0" dirty="0"/>
        </a:p>
      </dgm:t>
    </dgm:pt>
    <dgm:pt modelId="{C6D3D85A-1226-4897-AF3D-07C58CCEF4A0}" type="parTrans" cxnId="{544BE090-E428-4698-8012-0471B85683F9}">
      <dgm:prSet/>
      <dgm:spPr/>
      <dgm:t>
        <a:bodyPr/>
        <a:lstStyle/>
        <a:p>
          <a:endParaRPr lang="zh-CN" altLang="en-US"/>
        </a:p>
      </dgm:t>
    </dgm:pt>
    <dgm:pt modelId="{41B5E5B7-BFF4-4D2A-AFF3-66446880D888}" type="sibTrans" cxnId="{544BE090-E428-4698-8012-0471B85683F9}">
      <dgm:prSet/>
      <dgm:spPr/>
      <dgm:t>
        <a:bodyPr/>
        <a:lstStyle/>
        <a:p>
          <a:endParaRPr lang="zh-CN" altLang="en-US"/>
        </a:p>
      </dgm:t>
    </dgm:pt>
    <dgm:pt modelId="{A228C763-96BB-43E2-9330-E2EDA114B918}">
      <dgm:prSet custT="1"/>
      <dgm:spPr/>
      <dgm:t>
        <a:bodyPr/>
        <a:lstStyle/>
        <a:p>
          <a:pPr rtl="0"/>
          <a:r>
            <a:rPr lang="zh-CN" altLang="en-US" sz="1900" dirty="0" smtClean="0"/>
            <a:t>服务提供者：以</a:t>
          </a:r>
          <a:r>
            <a:rPr lang="zh-CN" altLang="en-US" sz="1900" dirty="0"/>
            <a:t>专业社工为主体</a:t>
          </a:r>
        </a:p>
      </dgm:t>
    </dgm:pt>
    <dgm:pt modelId="{42D1D209-BACC-4F35-8A95-966B3C669B1B}" type="parTrans" cxnId="{E991D07B-9380-4B0E-8E9B-8518F62B5F1A}">
      <dgm:prSet/>
      <dgm:spPr/>
      <dgm:t>
        <a:bodyPr/>
        <a:lstStyle/>
        <a:p>
          <a:endParaRPr lang="zh-CN" altLang="en-US"/>
        </a:p>
      </dgm:t>
    </dgm:pt>
    <dgm:pt modelId="{34611521-17B8-461C-B7FF-11B56BF45806}" type="sibTrans" cxnId="{E991D07B-9380-4B0E-8E9B-8518F62B5F1A}">
      <dgm:prSet/>
      <dgm:spPr/>
      <dgm:t>
        <a:bodyPr/>
        <a:lstStyle/>
        <a:p>
          <a:endParaRPr lang="zh-CN" altLang="en-US"/>
        </a:p>
      </dgm:t>
    </dgm:pt>
    <dgm:pt modelId="{9809149C-6E6E-4D7B-834C-BDD0E63554B6}">
      <dgm:prSet custT="1"/>
      <dgm:spPr/>
      <dgm:t>
        <a:bodyPr/>
        <a:lstStyle/>
        <a:p>
          <a:pPr rtl="0"/>
          <a:r>
            <a:rPr lang="zh-CN" altLang="en-US" sz="1900" dirty="0" smtClean="0"/>
            <a:t>服务对象：以</a:t>
          </a:r>
          <a:r>
            <a:rPr lang="zh-CN" altLang="en-US" sz="1900" dirty="0"/>
            <a:t>整个社区或其一部分为对象</a:t>
          </a:r>
        </a:p>
      </dgm:t>
    </dgm:pt>
    <dgm:pt modelId="{38088ED8-0EF2-4735-91A9-CB35E5CB25D5}" type="parTrans" cxnId="{43AC2A9B-E415-46FE-81E4-C9CFB6A78FB7}">
      <dgm:prSet/>
      <dgm:spPr/>
      <dgm:t>
        <a:bodyPr/>
        <a:lstStyle/>
        <a:p>
          <a:endParaRPr lang="zh-CN" altLang="en-US"/>
        </a:p>
      </dgm:t>
    </dgm:pt>
    <dgm:pt modelId="{DC435331-0353-4979-84F8-A7BE5D083182}" type="sibTrans" cxnId="{43AC2A9B-E415-46FE-81E4-C9CFB6A78FB7}">
      <dgm:prSet/>
      <dgm:spPr/>
      <dgm:t>
        <a:bodyPr/>
        <a:lstStyle/>
        <a:p>
          <a:endParaRPr lang="zh-CN" altLang="en-US"/>
        </a:p>
      </dgm:t>
    </dgm:pt>
    <dgm:pt modelId="{A34ADFFA-D467-474A-89D2-A47E5ABEA82E}">
      <dgm:prSet custT="1"/>
      <dgm:spPr/>
      <dgm:t>
        <a:bodyPr/>
        <a:lstStyle/>
        <a:p>
          <a:pPr rtl="0"/>
          <a:r>
            <a:rPr lang="zh-CN" altLang="en-US" sz="1900" dirty="0" smtClean="0"/>
            <a:t>价值伦理：通过</a:t>
          </a:r>
          <a:r>
            <a:rPr lang="zh-CN" altLang="en-US" sz="1900" dirty="0"/>
            <a:t>助人自助和社会性的理念</a:t>
          </a:r>
        </a:p>
      </dgm:t>
    </dgm:pt>
    <dgm:pt modelId="{8399282D-C868-4F53-81A4-4638CD5C7784}" type="parTrans" cxnId="{8F1FB8A9-7A0F-450B-8A52-1D2D3F71BB8E}">
      <dgm:prSet/>
      <dgm:spPr/>
      <dgm:t>
        <a:bodyPr/>
        <a:lstStyle/>
        <a:p>
          <a:endParaRPr lang="zh-CN" altLang="en-US"/>
        </a:p>
      </dgm:t>
    </dgm:pt>
    <dgm:pt modelId="{7F8D926C-2B2B-43C7-A77C-AA72BFCFCFD8}" type="sibTrans" cxnId="{8F1FB8A9-7A0F-450B-8A52-1D2D3F71BB8E}">
      <dgm:prSet/>
      <dgm:spPr/>
      <dgm:t>
        <a:bodyPr/>
        <a:lstStyle/>
        <a:p>
          <a:endParaRPr lang="zh-CN" altLang="en-US"/>
        </a:p>
      </dgm:t>
    </dgm:pt>
    <dgm:pt modelId="{4AEDA59D-7F1A-42B6-B1D0-A31DC512D243}">
      <dgm:prSet custT="1"/>
      <dgm:spPr/>
      <dgm:t>
        <a:bodyPr/>
        <a:lstStyle/>
        <a:p>
          <a:pPr rtl="0"/>
          <a:r>
            <a:rPr lang="zh-CN" altLang="en-US" sz="1900" dirty="0" smtClean="0"/>
            <a:t>工作方法：以</a:t>
          </a:r>
          <a:r>
            <a:rPr lang="zh-CN" altLang="en-US" sz="1900" dirty="0"/>
            <a:t>组织成员有计划地参与集体行动的手段方式</a:t>
          </a:r>
        </a:p>
      </dgm:t>
    </dgm:pt>
    <dgm:pt modelId="{C98F9C64-193F-4460-A044-1325625EB90C}" type="parTrans" cxnId="{53AFA2D3-2348-4C99-A1C3-560DF239EF98}">
      <dgm:prSet/>
      <dgm:spPr/>
      <dgm:t>
        <a:bodyPr/>
        <a:lstStyle/>
        <a:p>
          <a:endParaRPr lang="zh-CN" altLang="en-US"/>
        </a:p>
      </dgm:t>
    </dgm:pt>
    <dgm:pt modelId="{FF174DEC-DC4E-4AE3-8D43-A88F5E224910}" type="sibTrans" cxnId="{53AFA2D3-2348-4C99-A1C3-560DF239EF98}">
      <dgm:prSet/>
      <dgm:spPr/>
      <dgm:t>
        <a:bodyPr/>
        <a:lstStyle/>
        <a:p>
          <a:endParaRPr lang="zh-CN" altLang="en-US"/>
        </a:p>
      </dgm:t>
    </dgm:pt>
    <dgm:pt modelId="{CF5BDD27-B4E8-430A-AD6A-48419B75C87D}">
      <dgm:prSet custT="1"/>
      <dgm:spPr/>
      <dgm:t>
        <a:bodyPr/>
        <a:lstStyle/>
        <a:p>
          <a:pPr rtl="0"/>
          <a:r>
            <a:rPr lang="zh-CN" altLang="en-US" sz="1900" dirty="0" smtClean="0"/>
            <a:t>工作目标：发展</a:t>
          </a:r>
          <a:r>
            <a:rPr lang="zh-CN" altLang="en-US" sz="1900" dirty="0"/>
            <a:t>成员的社会意识，帮助社区更好地获得与分配资源</a:t>
          </a:r>
        </a:p>
      </dgm:t>
    </dgm:pt>
    <dgm:pt modelId="{8284777B-E3E8-4F56-938A-69574F8F675C}" type="parTrans" cxnId="{97BE5102-3A2F-4947-9E46-06D09A831AAC}">
      <dgm:prSet/>
      <dgm:spPr/>
      <dgm:t>
        <a:bodyPr/>
        <a:lstStyle/>
        <a:p>
          <a:endParaRPr lang="zh-CN" altLang="en-US"/>
        </a:p>
      </dgm:t>
    </dgm:pt>
    <dgm:pt modelId="{339832A3-3F6B-4572-AD34-1D0B5ED42EF2}" type="sibTrans" cxnId="{97BE5102-3A2F-4947-9E46-06D09A831AAC}">
      <dgm:prSet/>
      <dgm:spPr/>
      <dgm:t>
        <a:bodyPr/>
        <a:lstStyle/>
        <a:p>
          <a:endParaRPr lang="zh-CN" altLang="en-US"/>
        </a:p>
      </dgm:t>
    </dgm:pt>
    <dgm:pt modelId="{AE7DBA10-BED4-4423-BBC6-58583C600CC2}">
      <dgm:prSet/>
      <dgm:spPr/>
      <dgm:t>
        <a:bodyPr/>
        <a:lstStyle/>
        <a:p>
          <a:r>
            <a:rPr lang="zh-CN" altLang="en-US" dirty="0" smtClean="0"/>
            <a:t>社区的涵义</a:t>
          </a:r>
          <a:endParaRPr lang="zh-CN" altLang="en-US" dirty="0"/>
        </a:p>
      </dgm:t>
    </dgm:pt>
    <dgm:pt modelId="{9526BE16-1D71-40A1-B1E4-EE3CD1F8B1D9}" type="parTrans" cxnId="{726D20AA-4AF9-46F6-B65F-D5BAC47D040F}">
      <dgm:prSet/>
      <dgm:spPr/>
      <dgm:t>
        <a:bodyPr/>
        <a:lstStyle/>
        <a:p>
          <a:endParaRPr lang="zh-CN" altLang="en-US"/>
        </a:p>
      </dgm:t>
    </dgm:pt>
    <dgm:pt modelId="{2C485F0F-A2CA-494E-B52A-9438913CFC58}" type="sibTrans" cxnId="{726D20AA-4AF9-46F6-B65F-D5BAC47D040F}">
      <dgm:prSet/>
      <dgm:spPr/>
      <dgm:t>
        <a:bodyPr/>
        <a:lstStyle/>
        <a:p>
          <a:endParaRPr lang="zh-CN" altLang="en-US"/>
        </a:p>
      </dgm:t>
    </dgm:pt>
    <dgm:pt modelId="{A32F3DF4-4B2C-43F4-B384-3A2B6C87BDD4}">
      <dgm:prSet custT="1"/>
      <dgm:spPr/>
      <dgm:t>
        <a:bodyPr/>
        <a:lstStyle/>
        <a:p>
          <a:r>
            <a:rPr lang="zh-CN" altLang="en-US" sz="1900" b="0" u="none" dirty="0" smtClean="0"/>
            <a:t>社区的定义：一定地理范围共同生活的有组织人群（地理社区）或实现某种功能的社会团体（功能社区）、以及两者兼具的集合体</a:t>
          </a:r>
          <a:endParaRPr lang="zh-CN" altLang="en-US" sz="1900" b="0" u="none" dirty="0"/>
        </a:p>
      </dgm:t>
    </dgm:pt>
    <dgm:pt modelId="{4FB3C300-24FA-4B0E-8A62-0492A7209493}" type="parTrans" cxnId="{C59CD47B-33C8-4B9E-9AD0-0F01E0E57E7C}">
      <dgm:prSet/>
      <dgm:spPr/>
      <dgm:t>
        <a:bodyPr/>
        <a:lstStyle/>
        <a:p>
          <a:endParaRPr lang="zh-CN" altLang="en-US"/>
        </a:p>
      </dgm:t>
    </dgm:pt>
    <dgm:pt modelId="{A09DD453-43B8-4EF5-803E-7453DEDF5B3F}" type="sibTrans" cxnId="{C59CD47B-33C8-4B9E-9AD0-0F01E0E57E7C}">
      <dgm:prSet/>
      <dgm:spPr/>
      <dgm:t>
        <a:bodyPr/>
        <a:lstStyle/>
        <a:p>
          <a:endParaRPr lang="zh-CN" altLang="en-US"/>
        </a:p>
      </dgm:t>
    </dgm:pt>
    <dgm:pt modelId="{890725D8-58EA-421C-85D7-69539F57AC38}">
      <dgm:prSet custT="1"/>
      <dgm:spPr/>
      <dgm:t>
        <a:bodyPr/>
        <a:lstStyle/>
        <a:p>
          <a:r>
            <a:rPr lang="zh-CN" altLang="en-US" sz="1900" b="0" u="none" dirty="0" smtClean="0"/>
            <a:t>社区的形成条件：外在结构和内在意识的整合</a:t>
          </a:r>
          <a:endParaRPr lang="zh-CN" altLang="en-US" sz="1900" b="0" u="none" dirty="0"/>
        </a:p>
      </dgm:t>
    </dgm:pt>
    <dgm:pt modelId="{9A5E6944-66FB-4993-A871-712FA23F0E42}" type="parTrans" cxnId="{21DF75B6-A1FA-4F13-AAD1-52CCC4406B0C}">
      <dgm:prSet/>
      <dgm:spPr/>
      <dgm:t>
        <a:bodyPr/>
        <a:lstStyle/>
        <a:p>
          <a:endParaRPr lang="zh-CN" altLang="en-US"/>
        </a:p>
      </dgm:t>
    </dgm:pt>
    <dgm:pt modelId="{080C7129-5344-4523-A86D-5DA7D3E55D27}" type="sibTrans" cxnId="{21DF75B6-A1FA-4F13-AAD1-52CCC4406B0C}">
      <dgm:prSet/>
      <dgm:spPr/>
      <dgm:t>
        <a:bodyPr/>
        <a:lstStyle/>
        <a:p>
          <a:endParaRPr lang="zh-CN" altLang="en-US"/>
        </a:p>
      </dgm:t>
    </dgm:pt>
    <dgm:pt modelId="{8E69E918-4CF7-463B-9A9E-2E35179BA324}" type="pres">
      <dgm:prSet presAssocID="{F1EDFF17-85CC-43A0-BF8F-56979A3DDD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CF75E8F-1A6C-4D27-8C8A-C2A88C428159}" type="pres">
      <dgm:prSet presAssocID="{AE7DBA10-BED4-4423-BBC6-58583C600CC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B6A648-1F1A-47AC-AB22-C6F007080D53}" type="pres">
      <dgm:prSet presAssocID="{AE7DBA10-BED4-4423-BBC6-58583C600CC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EE9D86-9817-4015-9ADD-C8951DFBCA2E}" type="pres">
      <dgm:prSet presAssocID="{39BC2281-F0BF-4C19-AAD1-7E04B0F2A9F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728CF9-09CB-4562-8F05-33D34257C250}" type="pres">
      <dgm:prSet presAssocID="{39BC2281-F0BF-4C19-AAD1-7E04B0F2A9F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C260B56-BACB-4D5C-9890-E3B6EED75D37}" type="presOf" srcId="{A32F3DF4-4B2C-43F4-B384-3A2B6C87BDD4}" destId="{9BB6A648-1F1A-47AC-AB22-C6F007080D53}" srcOrd="0" destOrd="0" presId="urn:microsoft.com/office/officeart/2005/8/layout/vList2"/>
    <dgm:cxn modelId="{6ABCDE46-FAE1-48D8-B45E-D04164DCB6E7}" type="presOf" srcId="{CF5BDD27-B4E8-430A-AD6A-48419B75C87D}" destId="{1B728CF9-09CB-4562-8F05-33D34257C250}" srcOrd="0" destOrd="4" presId="urn:microsoft.com/office/officeart/2005/8/layout/vList2"/>
    <dgm:cxn modelId="{4CADD228-91BA-4281-A8B4-221D178B756A}" type="presOf" srcId="{4AEDA59D-7F1A-42B6-B1D0-A31DC512D243}" destId="{1B728CF9-09CB-4562-8F05-33D34257C250}" srcOrd="0" destOrd="3" presId="urn:microsoft.com/office/officeart/2005/8/layout/vList2"/>
    <dgm:cxn modelId="{8B0097D8-1AAF-4D44-A8ED-9655D6C9BFE0}" type="presOf" srcId="{9809149C-6E6E-4D7B-834C-BDD0E63554B6}" destId="{1B728CF9-09CB-4562-8F05-33D34257C250}" srcOrd="0" destOrd="1" presId="urn:microsoft.com/office/officeart/2005/8/layout/vList2"/>
    <dgm:cxn modelId="{43AC2A9B-E415-46FE-81E4-C9CFB6A78FB7}" srcId="{39BC2281-F0BF-4C19-AAD1-7E04B0F2A9FD}" destId="{9809149C-6E6E-4D7B-834C-BDD0E63554B6}" srcOrd="1" destOrd="0" parTransId="{38088ED8-0EF2-4735-91A9-CB35E5CB25D5}" sibTransId="{DC435331-0353-4979-84F8-A7BE5D083182}"/>
    <dgm:cxn modelId="{53AFA2D3-2348-4C99-A1C3-560DF239EF98}" srcId="{39BC2281-F0BF-4C19-AAD1-7E04B0F2A9FD}" destId="{4AEDA59D-7F1A-42B6-B1D0-A31DC512D243}" srcOrd="3" destOrd="0" parTransId="{C98F9C64-193F-4460-A044-1325625EB90C}" sibTransId="{FF174DEC-DC4E-4AE3-8D43-A88F5E224910}"/>
    <dgm:cxn modelId="{544BE090-E428-4698-8012-0471B85683F9}" srcId="{F1EDFF17-85CC-43A0-BF8F-56979A3DDD36}" destId="{39BC2281-F0BF-4C19-AAD1-7E04B0F2A9FD}" srcOrd="1" destOrd="0" parTransId="{C6D3D85A-1226-4897-AF3D-07C58CCEF4A0}" sibTransId="{41B5E5B7-BFF4-4D2A-AFF3-66446880D888}"/>
    <dgm:cxn modelId="{E991D07B-9380-4B0E-8E9B-8518F62B5F1A}" srcId="{39BC2281-F0BF-4C19-AAD1-7E04B0F2A9FD}" destId="{A228C763-96BB-43E2-9330-E2EDA114B918}" srcOrd="0" destOrd="0" parTransId="{42D1D209-BACC-4F35-8A95-966B3C669B1B}" sibTransId="{34611521-17B8-461C-B7FF-11B56BF45806}"/>
    <dgm:cxn modelId="{21DF75B6-A1FA-4F13-AAD1-52CCC4406B0C}" srcId="{AE7DBA10-BED4-4423-BBC6-58583C600CC2}" destId="{890725D8-58EA-421C-85D7-69539F57AC38}" srcOrd="1" destOrd="0" parTransId="{9A5E6944-66FB-4993-A871-712FA23F0E42}" sibTransId="{080C7129-5344-4523-A86D-5DA7D3E55D27}"/>
    <dgm:cxn modelId="{726D20AA-4AF9-46F6-B65F-D5BAC47D040F}" srcId="{F1EDFF17-85CC-43A0-BF8F-56979A3DDD36}" destId="{AE7DBA10-BED4-4423-BBC6-58583C600CC2}" srcOrd="0" destOrd="0" parTransId="{9526BE16-1D71-40A1-B1E4-EE3CD1F8B1D9}" sibTransId="{2C485F0F-A2CA-494E-B52A-9438913CFC58}"/>
    <dgm:cxn modelId="{D597264E-9A7E-475E-B739-F1802281FB8C}" type="presOf" srcId="{A34ADFFA-D467-474A-89D2-A47E5ABEA82E}" destId="{1B728CF9-09CB-4562-8F05-33D34257C250}" srcOrd="0" destOrd="2" presId="urn:microsoft.com/office/officeart/2005/8/layout/vList2"/>
    <dgm:cxn modelId="{CF473377-BCFA-44A7-BA56-A676553AF19A}" type="presOf" srcId="{AE7DBA10-BED4-4423-BBC6-58583C600CC2}" destId="{0CF75E8F-1A6C-4D27-8C8A-C2A88C428159}" srcOrd="0" destOrd="0" presId="urn:microsoft.com/office/officeart/2005/8/layout/vList2"/>
    <dgm:cxn modelId="{28B7537C-887A-4A12-91B6-AA1C3FA66072}" type="presOf" srcId="{890725D8-58EA-421C-85D7-69539F57AC38}" destId="{9BB6A648-1F1A-47AC-AB22-C6F007080D53}" srcOrd="0" destOrd="1" presId="urn:microsoft.com/office/officeart/2005/8/layout/vList2"/>
    <dgm:cxn modelId="{8F1FB8A9-7A0F-450B-8A52-1D2D3F71BB8E}" srcId="{39BC2281-F0BF-4C19-AAD1-7E04B0F2A9FD}" destId="{A34ADFFA-D467-474A-89D2-A47E5ABEA82E}" srcOrd="2" destOrd="0" parTransId="{8399282D-C868-4F53-81A4-4638CD5C7784}" sibTransId="{7F8D926C-2B2B-43C7-A77C-AA72BFCFCFD8}"/>
    <dgm:cxn modelId="{E743D8EB-1E70-431D-AE4C-D0971C7D2073}" type="presOf" srcId="{39BC2281-F0BF-4C19-AAD1-7E04B0F2A9FD}" destId="{A9EE9D86-9817-4015-9ADD-C8951DFBCA2E}" srcOrd="0" destOrd="0" presId="urn:microsoft.com/office/officeart/2005/8/layout/vList2"/>
    <dgm:cxn modelId="{38F3296A-B5BB-4F37-97B6-400C5B3B0E89}" type="presOf" srcId="{F1EDFF17-85CC-43A0-BF8F-56979A3DDD36}" destId="{8E69E918-4CF7-463B-9A9E-2E35179BA324}" srcOrd="0" destOrd="0" presId="urn:microsoft.com/office/officeart/2005/8/layout/vList2"/>
    <dgm:cxn modelId="{97BE5102-3A2F-4947-9E46-06D09A831AAC}" srcId="{39BC2281-F0BF-4C19-AAD1-7E04B0F2A9FD}" destId="{CF5BDD27-B4E8-430A-AD6A-48419B75C87D}" srcOrd="4" destOrd="0" parTransId="{8284777B-E3E8-4F56-938A-69574F8F675C}" sibTransId="{339832A3-3F6B-4572-AD34-1D0B5ED42EF2}"/>
    <dgm:cxn modelId="{C59CD47B-33C8-4B9E-9AD0-0F01E0E57E7C}" srcId="{AE7DBA10-BED4-4423-BBC6-58583C600CC2}" destId="{A32F3DF4-4B2C-43F4-B384-3A2B6C87BDD4}" srcOrd="0" destOrd="0" parTransId="{4FB3C300-24FA-4B0E-8A62-0492A7209493}" sibTransId="{A09DD453-43B8-4EF5-803E-7453DEDF5B3F}"/>
    <dgm:cxn modelId="{A04893D2-E3F9-416B-84AC-BC37154DD83A}" type="presOf" srcId="{A228C763-96BB-43E2-9330-E2EDA114B918}" destId="{1B728CF9-09CB-4562-8F05-33D34257C250}" srcOrd="0" destOrd="0" presId="urn:microsoft.com/office/officeart/2005/8/layout/vList2"/>
    <dgm:cxn modelId="{8AF2C8C7-83BB-4EDC-847B-118DBCE1A345}" type="presParOf" srcId="{8E69E918-4CF7-463B-9A9E-2E35179BA324}" destId="{0CF75E8F-1A6C-4D27-8C8A-C2A88C428159}" srcOrd="0" destOrd="0" presId="urn:microsoft.com/office/officeart/2005/8/layout/vList2"/>
    <dgm:cxn modelId="{3CE3EA4C-E8D4-4F8E-9BD7-BF496B54AB53}" type="presParOf" srcId="{8E69E918-4CF7-463B-9A9E-2E35179BA324}" destId="{9BB6A648-1F1A-47AC-AB22-C6F007080D53}" srcOrd="1" destOrd="0" presId="urn:microsoft.com/office/officeart/2005/8/layout/vList2"/>
    <dgm:cxn modelId="{EA1CDD28-0C5C-4063-9604-70613029D186}" type="presParOf" srcId="{8E69E918-4CF7-463B-9A9E-2E35179BA324}" destId="{A9EE9D86-9817-4015-9ADD-C8951DFBCA2E}" srcOrd="2" destOrd="0" presId="urn:microsoft.com/office/officeart/2005/8/layout/vList2"/>
    <dgm:cxn modelId="{FD4AFF63-8116-4A0A-A45F-D6F9B5A6FFB6}" type="presParOf" srcId="{8E69E918-4CF7-463B-9A9E-2E35179BA324}" destId="{1B728CF9-09CB-4562-8F05-33D34257C25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9365-DA5E-4203-B492-4C5B3DB7C48B}">
      <dsp:nvSpPr>
        <dsp:cNvPr id="0" name=""/>
        <dsp:cNvSpPr/>
      </dsp:nvSpPr>
      <dsp:spPr>
        <a:xfrm>
          <a:off x="0" y="455967"/>
          <a:ext cx="849694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C207B-4E51-4656-9EFF-766A1631327D}">
      <dsp:nvSpPr>
        <dsp:cNvPr id="0" name=""/>
        <dsp:cNvSpPr/>
      </dsp:nvSpPr>
      <dsp:spPr>
        <a:xfrm>
          <a:off x="424847" y="42687"/>
          <a:ext cx="659593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smtClean="0"/>
            <a:t>社区的涵义</a:t>
          </a:r>
          <a:endParaRPr lang="zh-CN" altLang="en-US" sz="2200" b="1" kern="1200" dirty="0"/>
        </a:p>
      </dsp:txBody>
      <dsp:txXfrm>
        <a:off x="465196" y="83036"/>
        <a:ext cx="6515241" cy="745862"/>
      </dsp:txXfrm>
    </dsp:sp>
    <dsp:sp modelId="{043166C8-DD8C-4015-AF9B-A6C52B757872}">
      <dsp:nvSpPr>
        <dsp:cNvPr id="0" name=""/>
        <dsp:cNvSpPr/>
      </dsp:nvSpPr>
      <dsp:spPr>
        <a:xfrm>
          <a:off x="0" y="1726048"/>
          <a:ext cx="849694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6269D-CF17-4386-B45E-0701AAB6420B}">
      <dsp:nvSpPr>
        <dsp:cNvPr id="0" name=""/>
        <dsp:cNvSpPr/>
      </dsp:nvSpPr>
      <dsp:spPr>
        <a:xfrm>
          <a:off x="424847" y="1312767"/>
          <a:ext cx="659593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社区工作的定义</a:t>
          </a:r>
          <a:endParaRPr lang="zh-CN" altLang="en-US" sz="2200" b="1" kern="1200" dirty="0"/>
        </a:p>
      </dsp:txBody>
      <dsp:txXfrm>
        <a:off x="465196" y="1353116"/>
        <a:ext cx="6515241" cy="745862"/>
      </dsp:txXfrm>
    </dsp:sp>
    <dsp:sp modelId="{BBF4C07E-C8A1-419C-9CCE-49C3DA16B24C}">
      <dsp:nvSpPr>
        <dsp:cNvPr id="0" name=""/>
        <dsp:cNvSpPr/>
      </dsp:nvSpPr>
      <dsp:spPr>
        <a:xfrm>
          <a:off x="0" y="2996128"/>
          <a:ext cx="849694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689AC-27BC-44A5-86D9-127F23153238}">
      <dsp:nvSpPr>
        <dsp:cNvPr id="0" name=""/>
        <dsp:cNvSpPr/>
      </dsp:nvSpPr>
      <dsp:spPr>
        <a:xfrm>
          <a:off x="424847" y="2582848"/>
          <a:ext cx="659593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社区工作的要素与特征 </a:t>
          </a:r>
          <a:endParaRPr lang="zh-CN" altLang="en-US" sz="2200" b="1" kern="1200" dirty="0"/>
        </a:p>
      </dsp:txBody>
      <dsp:txXfrm>
        <a:off x="465196" y="2623197"/>
        <a:ext cx="6515241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75E8F-1A6C-4D27-8C8A-C2A88C428159}">
      <dsp:nvSpPr>
        <dsp:cNvPr id="0" name=""/>
        <dsp:cNvSpPr/>
      </dsp:nvSpPr>
      <dsp:spPr>
        <a:xfrm>
          <a:off x="0" y="15639"/>
          <a:ext cx="8352928" cy="102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kern="1200" dirty="0" smtClean="0"/>
            <a:t>社区的涵义</a:t>
          </a:r>
          <a:endParaRPr lang="zh-CN" altLang="en-US" sz="3800" kern="1200" dirty="0"/>
        </a:p>
      </dsp:txBody>
      <dsp:txXfrm>
        <a:off x="49918" y="65557"/>
        <a:ext cx="8253092" cy="922743"/>
      </dsp:txXfrm>
    </dsp:sp>
    <dsp:sp modelId="{9BB6A648-1F1A-47AC-AB22-C6F007080D53}">
      <dsp:nvSpPr>
        <dsp:cNvPr id="0" name=""/>
        <dsp:cNvSpPr/>
      </dsp:nvSpPr>
      <dsp:spPr>
        <a:xfrm>
          <a:off x="0" y="1038219"/>
          <a:ext cx="8352928" cy="10815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24130" rIns="135128" bIns="2413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b="0" u="none" kern="1200" dirty="0" smtClean="0"/>
            <a:t>社区的定义：一定地理范围共同生活的有组织人群（地理社区）或实现某种功能的社会团体（功能社区）、以及两者兼具的集合体</a:t>
          </a:r>
          <a:endParaRPr lang="zh-CN" altLang="en-US" sz="1900" b="0" u="none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b="0" u="none" kern="1200" dirty="0" smtClean="0"/>
            <a:t>社区的形成条件：外在结构和内在意识的整合</a:t>
          </a:r>
          <a:endParaRPr lang="zh-CN" altLang="en-US" sz="1900" b="0" u="none" kern="1200" dirty="0"/>
        </a:p>
      </dsp:txBody>
      <dsp:txXfrm>
        <a:off x="0" y="1038219"/>
        <a:ext cx="8352928" cy="1081575"/>
      </dsp:txXfrm>
    </dsp:sp>
    <dsp:sp modelId="{A9EE9D86-9817-4015-9ADD-C8951DFBCA2E}">
      <dsp:nvSpPr>
        <dsp:cNvPr id="0" name=""/>
        <dsp:cNvSpPr/>
      </dsp:nvSpPr>
      <dsp:spPr>
        <a:xfrm>
          <a:off x="0" y="2119794"/>
          <a:ext cx="8352928" cy="102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b="0" kern="1200" dirty="0"/>
            <a:t>社区工作的定义</a:t>
          </a:r>
          <a:r>
            <a:rPr lang="zh-CN" altLang="en-US" sz="3800" b="0" kern="1200" dirty="0" smtClean="0"/>
            <a:t>、要素和特征</a:t>
          </a:r>
          <a:endParaRPr lang="zh-CN" altLang="en-US" sz="3800" b="0" kern="1200" dirty="0"/>
        </a:p>
      </dsp:txBody>
      <dsp:txXfrm>
        <a:off x="49918" y="2169712"/>
        <a:ext cx="8253092" cy="922743"/>
      </dsp:txXfrm>
    </dsp:sp>
    <dsp:sp modelId="{1B728CF9-09CB-4562-8F05-33D34257C250}">
      <dsp:nvSpPr>
        <dsp:cNvPr id="0" name=""/>
        <dsp:cNvSpPr/>
      </dsp:nvSpPr>
      <dsp:spPr>
        <a:xfrm>
          <a:off x="0" y="3142374"/>
          <a:ext cx="8352928" cy="192716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24130" rIns="135128" bIns="2413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kern="1200" dirty="0" smtClean="0"/>
            <a:t>服务提供者：以</a:t>
          </a:r>
          <a:r>
            <a:rPr lang="zh-CN" altLang="en-US" sz="1900" kern="1200" dirty="0"/>
            <a:t>专业社工为主体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kern="1200" dirty="0" smtClean="0"/>
            <a:t>服务对象：以</a:t>
          </a:r>
          <a:r>
            <a:rPr lang="zh-CN" altLang="en-US" sz="1900" kern="1200" dirty="0"/>
            <a:t>整个社区或其一部分为对象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kern="1200" dirty="0" smtClean="0"/>
            <a:t>价值伦理：通过</a:t>
          </a:r>
          <a:r>
            <a:rPr lang="zh-CN" altLang="en-US" sz="1900" kern="1200" dirty="0"/>
            <a:t>助人自助和社会性的理念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kern="1200" dirty="0" smtClean="0"/>
            <a:t>工作方法：以</a:t>
          </a:r>
          <a:r>
            <a:rPr lang="zh-CN" altLang="en-US" sz="1900" kern="1200" dirty="0"/>
            <a:t>组织成员有计划地参与集体行动的手段方式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900" kern="1200" dirty="0" smtClean="0"/>
            <a:t>工作目标：发展</a:t>
          </a:r>
          <a:r>
            <a:rPr lang="zh-CN" altLang="en-US" sz="1900" kern="1200" dirty="0"/>
            <a:t>成员的社会意识，帮助社区更好地获得与分配资源</a:t>
          </a:r>
        </a:p>
      </dsp:txBody>
      <dsp:txXfrm>
        <a:off x="0" y="3142374"/>
        <a:ext cx="8352928" cy="1927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920E9-E7EC-472B-822D-EF69B8FFD048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69C31-7AB0-4BD1-9F2A-8B833FF17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947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69C31-7AB0-4BD1-9F2A-8B833FF17C6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820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CB8DE21-6837-4A2B-9270-7EAC22B8B59E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dell\appdata\local\360CHR~1\Chrome\USERDA~1\Temp\CEB349~1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1093">
            <a:off x="6361553" y="3368630"/>
            <a:ext cx="342900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635896" y="518815"/>
            <a:ext cx="5324128" cy="1470025"/>
          </a:xfrm>
        </p:spPr>
        <p:txBody>
          <a:bodyPr>
            <a:normAutofit/>
          </a:bodyPr>
          <a:lstStyle/>
          <a:p>
            <a:r>
              <a:rPr lang="zh-CN" altLang="en-US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社会工作基本理论</a:t>
            </a:r>
            <a:r>
              <a:rPr lang="zh-CN" altLang="en-US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与实务</a:t>
            </a:r>
            <a:r>
              <a:rPr lang="en-US" altLang="zh-CN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/>
            </a:r>
            <a:br>
              <a:rPr lang="en-US" altLang="zh-CN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en-US" altLang="zh-CN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章 </a:t>
            </a:r>
            <a:r>
              <a:rPr lang="zh-CN" alt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社区工作</a:t>
            </a:r>
          </a:p>
        </p:txBody>
      </p:sp>
      <p:sp>
        <p:nvSpPr>
          <p:cNvPr id="7" name="副标题 2"/>
          <p:cNvSpPr>
            <a:spLocks noGrp="1"/>
          </p:cNvSpPr>
          <p:nvPr>
            <p:ph type="subTitle" idx="1"/>
          </p:nvPr>
        </p:nvSpPr>
        <p:spPr>
          <a:xfrm>
            <a:off x="4572000" y="1988840"/>
            <a:ext cx="3312368" cy="648072"/>
          </a:xfrm>
        </p:spPr>
        <p:txBody>
          <a:bodyPr>
            <a:normAutofit/>
          </a:bodyPr>
          <a:lstStyle/>
          <a:p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社区</a:t>
            </a: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工作概述</a:t>
            </a:r>
            <a:endParaRPr lang="zh-CN" alt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277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75486E-6 L -0.28351 0.13621 " pathEditMode="relative" rAng="0" ptsTypes="AA">
                                      <p:cBhvr>
                                        <p:cTn id="16" dur="5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67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459137"/>
              </p:ext>
            </p:extLst>
          </p:nvPr>
        </p:nvGraphicFramePr>
        <p:xfrm>
          <a:off x="107504" y="2636912"/>
          <a:ext cx="849694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</a:t>
            </a:r>
            <a:r>
              <a:rPr lang="zh-CN" altLang="en-US" dirty="0"/>
              <a:t>节</a:t>
            </a:r>
            <a:r>
              <a:rPr lang="zh-CN" altLang="en-US" dirty="0" smtClean="0"/>
              <a:t>课程内容概要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82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76056" y="2420888"/>
            <a:ext cx="3888432" cy="3993893"/>
          </a:xfrm>
        </p:spPr>
        <p:txBody>
          <a:bodyPr>
            <a:noAutofit/>
          </a:bodyPr>
          <a:lstStyle/>
          <a:p>
            <a:r>
              <a:rPr lang="zh-CN" altLang="en-US" sz="1900" dirty="0"/>
              <a:t>讨论：左图哪些算是社区？</a:t>
            </a:r>
            <a:endParaRPr lang="en-US" altLang="zh-CN" sz="1900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sz="1900" dirty="0"/>
              <a:t>社区最早是</a:t>
            </a:r>
            <a:r>
              <a:rPr lang="zh-CN" altLang="en-US" sz="1900" b="1" u="sng" dirty="0"/>
              <a:t>德国社会学家</a:t>
            </a:r>
            <a:r>
              <a:rPr lang="en-US" altLang="zh-CN" sz="1900" b="1" u="sng" dirty="0"/>
              <a:t>F.</a:t>
            </a:r>
            <a:r>
              <a:rPr lang="zh-CN" altLang="en-US" sz="1900" b="1" u="sng" dirty="0"/>
              <a:t>滕尼斯</a:t>
            </a:r>
            <a:r>
              <a:rPr lang="zh-CN" altLang="en-US" sz="1900" dirty="0"/>
              <a:t>（</a:t>
            </a:r>
            <a:r>
              <a:rPr lang="en-US" altLang="zh-CN" sz="1900" dirty="0"/>
              <a:t>1855~1936）</a:t>
            </a:r>
            <a:r>
              <a:rPr lang="zh-CN" altLang="en-US" sz="1900" dirty="0"/>
              <a:t>提出的概念。</a:t>
            </a:r>
            <a:endParaRPr lang="en-US" altLang="zh-CN" sz="1900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sz="1900" dirty="0"/>
              <a:t>由于涉及到不同体制和文化，各国学者对社区的定义五花八门，但至少包括两个共同特点 ：</a:t>
            </a:r>
            <a:endParaRPr lang="en-US" altLang="zh-CN" sz="19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1900" dirty="0"/>
              <a:t>一定</a:t>
            </a:r>
            <a:r>
              <a:rPr lang="zh-CN" altLang="en-US" sz="1900" b="1" u="sng" dirty="0"/>
              <a:t>地理范围共同生活的有组织人群（地理社区）</a:t>
            </a:r>
            <a:r>
              <a:rPr lang="zh-CN" altLang="en-US" sz="1900" dirty="0"/>
              <a:t>或</a:t>
            </a:r>
            <a:r>
              <a:rPr lang="zh-CN" altLang="en-US" sz="1900" b="1" u="sng" dirty="0"/>
              <a:t>实现某种功能的社会团体（功能社区） </a:t>
            </a:r>
            <a:r>
              <a:rPr lang="zh-CN" altLang="en-US" sz="1900" dirty="0"/>
              <a:t>、以及</a:t>
            </a:r>
            <a:r>
              <a:rPr lang="zh-CN" altLang="en-US" sz="1900" b="1" u="sng" dirty="0"/>
              <a:t>两者兼具</a:t>
            </a:r>
            <a:r>
              <a:rPr lang="zh-CN" altLang="en-US" sz="1900" dirty="0"/>
              <a:t>的集合体；</a:t>
            </a:r>
            <a:endParaRPr lang="en-US" altLang="zh-CN" sz="19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1900" b="1" u="sng" dirty="0"/>
              <a:t>外在结构</a:t>
            </a:r>
            <a:r>
              <a:rPr lang="zh-CN" altLang="en-US" sz="1900" dirty="0"/>
              <a:t>（具有一定规模、大小等地理范围或人群数量）和</a:t>
            </a:r>
            <a:r>
              <a:rPr lang="zh-CN" altLang="en-US" sz="1900" b="1" u="sng" dirty="0"/>
              <a:t>内在意识</a:t>
            </a:r>
            <a:r>
              <a:rPr lang="zh-CN" altLang="en-US" sz="1900" dirty="0"/>
              <a:t>的</a:t>
            </a:r>
            <a:r>
              <a:rPr lang="zh-CN" altLang="en-US" sz="1900" b="1" u="sng" dirty="0"/>
              <a:t>整合</a:t>
            </a:r>
            <a:r>
              <a:rPr lang="zh-CN" altLang="en-US" sz="1900" dirty="0"/>
              <a:t>（意识、身份和归属感等软件）。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5.1</a:t>
            </a:r>
            <a:r>
              <a:rPr lang="zh-CN" altLang="en-US" dirty="0"/>
              <a:t>社区工作</a:t>
            </a:r>
            <a:r>
              <a:rPr lang="zh-CN" altLang="en-US" dirty="0" smtClean="0"/>
              <a:t>的内涵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5.1.1 </a:t>
            </a:r>
            <a:r>
              <a:rPr lang="zh-CN" altLang="en-US" dirty="0"/>
              <a:t>社区</a:t>
            </a:r>
            <a:r>
              <a:rPr lang="zh-CN" altLang="en-US" dirty="0" smtClean="0"/>
              <a:t>的涵义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4440473" cy="3168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780928"/>
            <a:ext cx="4440473" cy="3188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look.sootuu.com/photo/2007/25/59/2006103119315542856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39" r="-7439"/>
          <a:stretch/>
        </p:blipFill>
        <p:spPr bwMode="auto">
          <a:xfrm>
            <a:off x="136099" y="2780928"/>
            <a:ext cx="5103359" cy="318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www.eol.cn/images/cer.net/gaokao/1104_bangd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3" t="1025" r="-923" b="1025"/>
          <a:stretch/>
        </p:blipFill>
        <p:spPr bwMode="auto">
          <a:xfrm>
            <a:off x="386876" y="2780928"/>
            <a:ext cx="4633774" cy="3199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3820978"/>
            <a:ext cx="42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地理型社区                     功能型社区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6197242"/>
            <a:ext cx="440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地理型社区          地理</a:t>
            </a:r>
            <a:r>
              <a:rPr lang="en-US" altLang="zh-CN" sz="2000" dirty="0"/>
              <a:t>/</a:t>
            </a:r>
            <a:r>
              <a:rPr lang="zh-CN" altLang="en-US" sz="2000" dirty="0"/>
              <a:t>功能兼具的社区</a:t>
            </a:r>
          </a:p>
        </p:txBody>
      </p:sp>
    </p:spTree>
    <p:extLst>
      <p:ext uri="{BB962C8B-B14F-4D97-AF65-F5344CB8AC3E}">
        <p14:creationId xmlns:p14="http://schemas.microsoft.com/office/powerpoint/2010/main" val="390589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625 0.04209 L -0.15625 -0.2079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365 0.04047 L 0.10365 -0.209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625 -0.13922 L -0.15625 0.1107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91 -0.13853 L 0.10191 0.1114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59744" y="2492896"/>
            <a:ext cx="6660728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200" dirty="0"/>
              <a:t>：受过一定专业训练的</a:t>
            </a:r>
            <a:r>
              <a:rPr lang="zh-CN" altLang="en-US" sz="2200" b="1" u="sng" dirty="0"/>
              <a:t>社会工作者</a:t>
            </a:r>
            <a:endParaRPr lang="en-US" altLang="zh-CN" sz="2200" b="1" u="sng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：以</a:t>
            </a:r>
            <a:r>
              <a:rPr lang="zh-CN" altLang="en-US" sz="2200" b="1" u="sng" dirty="0"/>
              <a:t>整个社区或者其中的一部分</a:t>
            </a:r>
            <a:r>
              <a:rPr lang="zh-CN" altLang="en-US" sz="2200" dirty="0"/>
              <a:t>为对象</a:t>
            </a:r>
            <a:endParaRPr lang="en-US" altLang="zh-CN" sz="2200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：基于</a:t>
            </a:r>
            <a:r>
              <a:rPr lang="zh-CN" altLang="en-US" sz="2200" b="1" u="sng" dirty="0"/>
              <a:t>助人自助</a:t>
            </a:r>
            <a:r>
              <a:rPr lang="zh-CN" altLang="en-US" sz="2200" dirty="0"/>
              <a:t>的理念和</a:t>
            </a:r>
            <a:r>
              <a:rPr lang="zh-CN" altLang="en-US" sz="2200" b="1" u="sng" dirty="0"/>
              <a:t>社会性视角</a:t>
            </a:r>
            <a:endParaRPr lang="en-US" altLang="zh-CN" sz="2200" b="1" u="sng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：通过</a:t>
            </a:r>
            <a:r>
              <a:rPr lang="zh-CN" altLang="en-US" sz="2200" b="1" u="sng" dirty="0"/>
              <a:t>组织</a:t>
            </a:r>
            <a:r>
              <a:rPr lang="zh-CN" altLang="en-US" sz="2200" dirty="0"/>
              <a:t>成员</a:t>
            </a:r>
            <a:r>
              <a:rPr lang="zh-CN" altLang="en-US" sz="2200" b="1" u="sng" dirty="0"/>
              <a:t>有计划</a:t>
            </a:r>
            <a:r>
              <a:rPr lang="zh-CN" altLang="en-US" sz="2200" dirty="0"/>
              <a:t>地参与</a:t>
            </a:r>
            <a:r>
              <a:rPr lang="zh-CN" altLang="en-US" sz="2200" b="1" u="sng" dirty="0"/>
              <a:t>集体行动</a:t>
            </a:r>
            <a:endParaRPr lang="en-US" altLang="zh-CN" sz="2200" b="1" u="sng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</a:t>
            </a:r>
            <a:r>
              <a:rPr lang="zh-CN" altLang="en-US" sz="2200" b="1" u="sng" dirty="0"/>
              <a:t>解决社区问题</a:t>
            </a:r>
            <a:r>
              <a:rPr lang="zh-CN" altLang="en-US" sz="2200" dirty="0"/>
              <a:t>、</a:t>
            </a:r>
            <a:r>
              <a:rPr lang="zh-CN" altLang="en-US" sz="2200" b="1" u="sng" dirty="0"/>
              <a:t>满足社区需要</a:t>
            </a:r>
            <a:r>
              <a:rPr lang="zh-CN" altLang="en-US" sz="2200" dirty="0"/>
              <a:t>、建立和培养成员的</a:t>
            </a:r>
            <a:r>
              <a:rPr lang="zh-CN" altLang="en-US" sz="2200" b="1" u="sng" dirty="0"/>
              <a:t>社区意识</a:t>
            </a:r>
            <a:r>
              <a:rPr lang="zh-CN" altLang="en-US" sz="2200" dirty="0"/>
              <a:t>，</a:t>
            </a:r>
            <a:r>
              <a:rPr lang="zh-CN" altLang="en-US" sz="2200" b="1" u="sng" dirty="0"/>
              <a:t>发挥其潜能</a:t>
            </a:r>
            <a:r>
              <a:rPr lang="zh-CN" altLang="en-US" sz="2200" dirty="0"/>
              <a:t>，实现公平、民主、和谐社会。</a:t>
            </a:r>
          </a:p>
        </p:txBody>
      </p:sp>
      <p:sp>
        <p:nvSpPr>
          <p:cNvPr id="5" name="标题 2"/>
          <p:cNvSpPr txBox="1">
            <a:spLocks/>
          </p:cNvSpPr>
          <p:nvPr/>
        </p:nvSpPr>
        <p:spPr>
          <a:xfrm>
            <a:off x="467544" y="33265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CN" dirty="0" smtClean="0"/>
              <a:t>5.1</a:t>
            </a:r>
            <a:r>
              <a:rPr lang="zh-CN" altLang="en-US" dirty="0"/>
              <a:t>社区工作</a:t>
            </a:r>
            <a:r>
              <a:rPr lang="zh-CN" altLang="en-US" dirty="0" smtClean="0"/>
              <a:t>的内涵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5.1.2 </a:t>
            </a:r>
            <a:r>
              <a:rPr lang="zh-CN" altLang="en-US" dirty="0"/>
              <a:t>社区工作</a:t>
            </a:r>
            <a:r>
              <a:rPr lang="zh-CN" altLang="en-US" dirty="0" smtClean="0"/>
              <a:t>的定义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962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2159744" y="2492896"/>
            <a:ext cx="6660728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200" dirty="0"/>
              <a:t>：受过一定专业训练的</a:t>
            </a:r>
            <a:r>
              <a:rPr lang="zh-CN" altLang="en-US" sz="2200" b="1" u="sng" dirty="0"/>
              <a:t>社会工作者</a:t>
            </a:r>
            <a:endParaRPr lang="en-US" altLang="zh-CN" sz="2200" b="1" u="sng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：以</a:t>
            </a:r>
            <a:r>
              <a:rPr lang="zh-CN" altLang="en-US" sz="2200" b="1" u="sng" dirty="0"/>
              <a:t>整个社区或者其中的一部分</a:t>
            </a:r>
            <a:r>
              <a:rPr lang="zh-CN" altLang="en-US" sz="2200" dirty="0"/>
              <a:t>为对象</a:t>
            </a:r>
            <a:endParaRPr lang="en-US" altLang="zh-CN" sz="2200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：基于</a:t>
            </a:r>
            <a:r>
              <a:rPr lang="zh-CN" altLang="en-US" sz="2200" b="1" u="sng" dirty="0"/>
              <a:t>助人自助</a:t>
            </a:r>
            <a:r>
              <a:rPr lang="zh-CN" altLang="en-US" sz="2200" dirty="0"/>
              <a:t>的理念和</a:t>
            </a:r>
            <a:r>
              <a:rPr lang="zh-CN" altLang="en-US" sz="2200" b="1" u="sng" dirty="0"/>
              <a:t>社会性视角</a:t>
            </a:r>
            <a:endParaRPr lang="en-US" altLang="zh-CN" sz="2200" b="1" u="sng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：通过</a:t>
            </a:r>
            <a:r>
              <a:rPr lang="zh-CN" altLang="en-US" sz="2200" b="1" u="sng" dirty="0"/>
              <a:t>组织</a:t>
            </a:r>
            <a:r>
              <a:rPr lang="zh-CN" altLang="en-US" sz="2200" dirty="0"/>
              <a:t>成员</a:t>
            </a:r>
            <a:r>
              <a:rPr lang="zh-CN" altLang="en-US" sz="2200" b="1" u="sng" dirty="0"/>
              <a:t>有计划</a:t>
            </a:r>
            <a:r>
              <a:rPr lang="zh-CN" altLang="en-US" sz="2200" dirty="0"/>
              <a:t>地参与</a:t>
            </a:r>
            <a:r>
              <a:rPr lang="zh-CN" altLang="en-US" sz="2200" b="1" u="sng" dirty="0"/>
              <a:t>集体行动</a:t>
            </a:r>
            <a:endParaRPr lang="en-US" altLang="zh-CN" sz="2200" b="1" u="sng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2200" dirty="0"/>
              <a:t>：</a:t>
            </a:r>
            <a:r>
              <a:rPr lang="zh-CN" altLang="en-US" sz="2200" b="1" u="sng" dirty="0"/>
              <a:t>解决社区问题</a:t>
            </a:r>
            <a:r>
              <a:rPr lang="zh-CN" altLang="en-US" sz="2200" dirty="0"/>
              <a:t>、</a:t>
            </a:r>
            <a:r>
              <a:rPr lang="zh-CN" altLang="en-US" sz="2200" b="1" u="sng" dirty="0"/>
              <a:t>满足社区需要</a:t>
            </a:r>
            <a:r>
              <a:rPr lang="zh-CN" altLang="en-US" sz="2200" dirty="0"/>
              <a:t>、建立和培养成员的</a:t>
            </a:r>
            <a:r>
              <a:rPr lang="zh-CN" altLang="en-US" sz="2200" b="1" u="sng" dirty="0"/>
              <a:t>社区意识</a:t>
            </a:r>
            <a:r>
              <a:rPr lang="zh-CN" altLang="en-US" sz="2200" dirty="0"/>
              <a:t>，</a:t>
            </a:r>
            <a:r>
              <a:rPr lang="zh-CN" altLang="en-US" sz="2200" b="1" u="sng" dirty="0"/>
              <a:t>发挥其潜能</a:t>
            </a:r>
            <a:r>
              <a:rPr lang="zh-CN" altLang="en-US" sz="2200" dirty="0"/>
              <a:t>，实现公平、民主、和谐社会。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251381" y="2492896"/>
            <a:ext cx="8857123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sz="2200" dirty="0"/>
              <a:t>服务提供者</a:t>
            </a:r>
            <a:r>
              <a:rPr lang="en-US" altLang="zh-CN" sz="2200" dirty="0"/>
              <a:t/>
            </a:r>
            <a:br>
              <a:rPr lang="en-US" altLang="zh-CN" sz="2200" dirty="0"/>
            </a:br>
            <a:r>
              <a:rPr lang="en-US" altLang="zh-CN" sz="2200" dirty="0"/>
              <a:t>（</a:t>
            </a:r>
            <a:r>
              <a:rPr lang="zh-CN" altLang="en-US" sz="2200" dirty="0"/>
              <a:t>需掌握更多社会层面知识、沟通和团队能力、协调和组织等角色）</a:t>
            </a:r>
            <a:endParaRPr lang="en-US" altLang="zh-CN" sz="2200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sz="2200" dirty="0"/>
              <a:t>服务对象</a:t>
            </a:r>
            <a:r>
              <a:rPr lang="en-US" altLang="zh-CN" sz="2200" dirty="0"/>
              <a:t/>
            </a:r>
            <a:br>
              <a:rPr lang="en-US" altLang="zh-CN" sz="2200" dirty="0"/>
            </a:br>
            <a:r>
              <a:rPr lang="en-US" altLang="zh-CN" sz="2200" dirty="0"/>
              <a:t>（</a:t>
            </a:r>
            <a:r>
              <a:rPr lang="zh-CN" altLang="en-US" sz="2200" dirty="0"/>
              <a:t>社区工作的案主可以是整个社区及居民，也可以是其中部分成员）</a:t>
            </a:r>
            <a:endParaRPr lang="en-US" altLang="zh-CN" sz="2200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sz="2200" dirty="0"/>
              <a:t>价值伦理</a:t>
            </a:r>
            <a:r>
              <a:rPr lang="en-US" altLang="zh-CN" sz="2200" dirty="0"/>
              <a:t/>
            </a:r>
            <a:br>
              <a:rPr lang="en-US" altLang="zh-CN" sz="2200" dirty="0"/>
            </a:br>
            <a:r>
              <a:rPr lang="en-US" altLang="zh-CN" sz="2200" dirty="0"/>
              <a:t>（</a:t>
            </a:r>
            <a:r>
              <a:rPr lang="zh-CN" altLang="en-US" sz="2200" dirty="0"/>
              <a:t>是社会工作价值观和社区工作相结合的产物）</a:t>
            </a:r>
            <a:endParaRPr lang="en-US" altLang="zh-CN" sz="2200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sz="2200" dirty="0"/>
              <a:t>工作手段</a:t>
            </a:r>
            <a:r>
              <a:rPr lang="en-US" altLang="zh-CN" sz="2200" dirty="0"/>
              <a:t/>
            </a:r>
            <a:br>
              <a:rPr lang="en-US" altLang="zh-CN" sz="2200" dirty="0"/>
            </a:br>
            <a:r>
              <a:rPr lang="en-US" altLang="zh-CN" sz="2200" dirty="0"/>
              <a:t>（</a:t>
            </a:r>
            <a:r>
              <a:rPr lang="zh-CN" altLang="en-US" sz="2200" dirty="0"/>
              <a:t>以结构导向、从环境入手，发动成员集体</a:t>
            </a:r>
            <a:r>
              <a:rPr lang="zh-CN" altLang="en-US" sz="2200" dirty="0" smtClean="0"/>
              <a:t>参与并利用社会资源）</a:t>
            </a:r>
            <a:endParaRPr lang="en-US" altLang="zh-CN" sz="2200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sz="2200" dirty="0"/>
              <a:t>目标</a:t>
            </a:r>
            <a:r>
              <a:rPr lang="en-US" altLang="zh-CN" sz="2200" dirty="0"/>
              <a:t/>
            </a:r>
            <a:br>
              <a:rPr lang="en-US" altLang="zh-CN" sz="2200" dirty="0"/>
            </a:br>
            <a:r>
              <a:rPr lang="en-US" altLang="zh-CN" sz="2200" dirty="0"/>
              <a:t>                          </a:t>
            </a:r>
            <a:br>
              <a:rPr lang="en-US" altLang="zh-CN" sz="2200" dirty="0"/>
            </a:br>
            <a:r>
              <a:rPr lang="en-US" altLang="zh-CN" sz="2200" dirty="0"/>
              <a:t> （</a:t>
            </a:r>
            <a:r>
              <a:rPr lang="zh-CN" altLang="en-US" sz="2200" dirty="0"/>
              <a:t>发展成员的社会意识</a:t>
            </a:r>
            <a:r>
              <a:rPr lang="en-US" altLang="zh-CN" sz="2200" dirty="0"/>
              <a:t>+</a:t>
            </a:r>
            <a:r>
              <a:rPr lang="zh-CN" altLang="en-US" sz="2200" dirty="0"/>
              <a:t>分配资源）</a:t>
            </a:r>
            <a:endParaRPr lang="en-US" altLang="zh-CN" sz="2200" dirty="0"/>
          </a:p>
          <a:p>
            <a:pPr marL="0" indent="0">
              <a:buNone/>
            </a:pPr>
            <a:endParaRPr lang="en-US" altLang="zh-CN" sz="2200" dirty="0"/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5.1</a:t>
            </a:r>
            <a:r>
              <a:rPr lang="zh-CN" altLang="en-US" dirty="0"/>
              <a:t>社区</a:t>
            </a:r>
            <a:r>
              <a:rPr lang="zh-CN" altLang="en-US" dirty="0" smtClean="0"/>
              <a:t>工作的内涵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5.1.3 </a:t>
            </a:r>
            <a:r>
              <a:rPr lang="zh-CN" altLang="en-US" dirty="0"/>
              <a:t>社区工作</a:t>
            </a:r>
            <a:r>
              <a:rPr lang="zh-CN" altLang="en-US" dirty="0" smtClean="0"/>
              <a:t>的要素与特征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761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讨论：怎样识别该社区的问题？并给出解决方案？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323528" y="2602632"/>
            <a:ext cx="4104456" cy="3954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  <p:pic>
        <p:nvPicPr>
          <p:cNvPr id="1028" name="Picture 4" descr="https://timgsa.baidu.com/timg?image&amp;quality=80&amp;size=b9999_10000&amp;sec=1525253256787&amp;di=cb2c139a3b3c07e3234cc69a45df5a36&amp;imgtype=0&amp;src=http%3A%2F%2Fphotocdn.sohu.com%2F20121129%2FImg359056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4201577" cy="2795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88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46856" y="338328"/>
            <a:ext cx="8229600" cy="1252728"/>
          </a:xfrm>
        </p:spPr>
        <p:txBody>
          <a:bodyPr>
            <a:noAutofit/>
          </a:bodyPr>
          <a:lstStyle/>
          <a:p>
            <a:r>
              <a:rPr lang="zh-CN" altLang="en-US" sz="3300" dirty="0" smtClean="0"/>
              <a:t>作业：按照现有对社区工作的认识、结合新课的预习，针对以下案例设计一套工作方案</a:t>
            </a:r>
            <a:endParaRPr lang="zh-CN" altLang="en-US" sz="3300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323528" y="2602632"/>
            <a:ext cx="4104456" cy="3954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  <p:pic>
        <p:nvPicPr>
          <p:cNvPr id="5" name="Picture 4" descr="https://timgsa.baidu.com/timg?image&amp;quality=80&amp;size=b9999_10000&amp;sec=1525253256787&amp;di=cb2c139a3b3c07e3234cc69a45df5a36&amp;imgtype=0&amp;src=http%3A%2F%2Fphotocdn.sohu.com%2F20121129%2FImg359056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4201577" cy="2795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683568" y="44624"/>
            <a:ext cx="7776864" cy="1809751"/>
            <a:chOff x="683568" y="107081"/>
            <a:chExt cx="7776864" cy="1809751"/>
          </a:xfrm>
        </p:grpSpPr>
        <p:pic>
          <p:nvPicPr>
            <p:cNvPr id="7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375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591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7807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92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本次课程小结：社区工作的内涵</a:t>
            </a:r>
            <a:endParaRPr lang="zh-CN" altLang="en-US" dirty="0"/>
          </a:p>
        </p:txBody>
      </p:sp>
      <p:graphicFrame>
        <p:nvGraphicFramePr>
          <p:cNvPr id="28" name="内容占位符 2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019943"/>
              </p:ext>
            </p:extLst>
          </p:nvPr>
        </p:nvGraphicFramePr>
        <p:xfrm>
          <a:off x="251520" y="1728192"/>
          <a:ext cx="8352928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00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653</TotalTime>
  <Words>629</Words>
  <Application>Microsoft Office PowerPoint</Application>
  <PresentationFormat>全屏显示(4:3)</PresentationFormat>
  <Paragraphs>54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波形</vt:lpstr>
      <vt:lpstr>社会工作基本理论与实务 第5章 社区工作</vt:lpstr>
      <vt:lpstr>本节课程内容概要</vt:lpstr>
      <vt:lpstr>5.1社区工作的内涵 5.1.1 社区的涵义</vt:lpstr>
      <vt:lpstr>PowerPoint 演示文稿</vt:lpstr>
      <vt:lpstr>5.1社区工作的内涵 5.1.3 社区工作的要素与特征</vt:lpstr>
      <vt:lpstr>讨论：怎样识别该社区的问题？并给出解决方案？</vt:lpstr>
      <vt:lpstr>作业：按照现有对社区工作的认识、结合新课的预习，针对以下案例设计一套工作方案</vt:lpstr>
      <vt:lpstr>本次课程小结：社区工作的内涵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社会工作基本理论与方法 第7单元 社区工作</dc:title>
  <dc:creator>dell</dc:creator>
  <cp:lastModifiedBy>Windows 用户</cp:lastModifiedBy>
  <cp:revision>57</cp:revision>
  <dcterms:created xsi:type="dcterms:W3CDTF">2014-02-07T13:09:06Z</dcterms:created>
  <dcterms:modified xsi:type="dcterms:W3CDTF">2018-05-06T21:30:30Z</dcterms:modified>
</cp:coreProperties>
</file>