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9" r:id="rId6"/>
    <p:sldId id="266" r:id="rId7"/>
    <p:sldId id="267" r:id="rId8"/>
    <p:sldId id="268" r:id="rId9"/>
    <p:sldId id="262" r:id="rId10"/>
    <p:sldId id="261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594865C-DDEF-4EBC-BC33-E32AD33D0F8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E0E9FDE-1F33-4409-81A2-6DBF7B0BD317}">
      <dgm:prSet phldrT="[文本]" custT="1"/>
      <dgm:spPr/>
      <dgm:t>
        <a:bodyPr/>
        <a:lstStyle/>
        <a:p>
          <a:r>
            <a:rPr lang="zh-CN" altLang="en-US" sz="3200" b="1" dirty="0"/>
            <a:t>作业展示 ：社区工作的方案</a:t>
          </a:r>
        </a:p>
      </dgm:t>
    </dgm:pt>
    <dgm:pt modelId="{111040F8-F0E6-4FA0-A691-CD106F98E9AE}" type="parTrans" cxnId="{EF7628F1-DC78-4D9D-B5F4-68D230F22D03}">
      <dgm:prSet/>
      <dgm:spPr/>
      <dgm:t>
        <a:bodyPr/>
        <a:lstStyle/>
        <a:p>
          <a:endParaRPr lang="zh-CN" altLang="en-US"/>
        </a:p>
      </dgm:t>
    </dgm:pt>
    <dgm:pt modelId="{46CFE9B2-C2B6-42C9-BCCB-4E183273DD81}" type="sibTrans" cxnId="{EF7628F1-DC78-4D9D-B5F4-68D230F22D03}">
      <dgm:prSet/>
      <dgm:spPr/>
      <dgm:t>
        <a:bodyPr/>
        <a:lstStyle/>
        <a:p>
          <a:endParaRPr lang="zh-CN" altLang="en-US"/>
        </a:p>
      </dgm:t>
    </dgm:pt>
    <dgm:pt modelId="{9C22D7B5-4C54-4F56-BC5F-A9AD3CB6DE63}">
      <dgm:prSet phldrT="[文本]" custT="1"/>
      <dgm:spPr/>
      <dgm:t>
        <a:bodyPr/>
        <a:lstStyle/>
        <a:p>
          <a:r>
            <a:rPr lang="zh-CN" altLang="en-US" sz="3200" b="1" dirty="0"/>
            <a:t>新课：</a:t>
          </a:r>
          <a:r>
            <a:rPr lang="en-US" altLang="zh-CN" sz="3200" b="1" dirty="0"/>
            <a:t>5.1.4  </a:t>
          </a:r>
          <a:r>
            <a:rPr lang="zh-CN" altLang="en-US" sz="3200" b="1" dirty="0"/>
            <a:t>社区工作的过程</a:t>
          </a:r>
        </a:p>
      </dgm:t>
    </dgm:pt>
    <dgm:pt modelId="{C4E9B1FB-2B34-42CC-9BEF-256ECB8B6906}" type="parTrans" cxnId="{B204545F-11F8-4785-840E-78CF0A61EC61}">
      <dgm:prSet/>
      <dgm:spPr/>
      <dgm:t>
        <a:bodyPr/>
        <a:lstStyle/>
        <a:p>
          <a:endParaRPr lang="zh-CN" altLang="en-US"/>
        </a:p>
      </dgm:t>
    </dgm:pt>
    <dgm:pt modelId="{61B153A3-929C-4264-A0A0-82CB3FF1C593}" type="sibTrans" cxnId="{B204545F-11F8-4785-840E-78CF0A61EC61}">
      <dgm:prSet/>
      <dgm:spPr/>
      <dgm:t>
        <a:bodyPr/>
        <a:lstStyle/>
        <a:p>
          <a:endParaRPr lang="zh-CN" altLang="en-US"/>
        </a:p>
      </dgm:t>
    </dgm:pt>
    <dgm:pt modelId="{2D98FB79-177F-44CB-A77A-1293E959A9E9}" type="pres">
      <dgm:prSet presAssocID="{2594865C-DDEF-4EBC-BC33-E32AD33D0F8A}" presName="linear" presStyleCnt="0">
        <dgm:presLayoutVars>
          <dgm:dir/>
          <dgm:animLvl val="lvl"/>
          <dgm:resizeHandles val="exact"/>
        </dgm:presLayoutVars>
      </dgm:prSet>
      <dgm:spPr/>
    </dgm:pt>
    <dgm:pt modelId="{A62BC4CD-AEE6-4936-BA45-C122D2A7A5F2}" type="pres">
      <dgm:prSet presAssocID="{0E0E9FDE-1F33-4409-81A2-6DBF7B0BD317}" presName="parentLin" presStyleCnt="0"/>
      <dgm:spPr/>
    </dgm:pt>
    <dgm:pt modelId="{765842A7-9585-4896-B90A-4F91CB5A3387}" type="pres">
      <dgm:prSet presAssocID="{0E0E9FDE-1F33-4409-81A2-6DBF7B0BD317}" presName="parentLeftMargin" presStyleLbl="node1" presStyleIdx="0" presStyleCnt="2"/>
      <dgm:spPr/>
    </dgm:pt>
    <dgm:pt modelId="{5A1C207B-4E51-4656-9EFF-766A1631327D}" type="pres">
      <dgm:prSet presAssocID="{0E0E9FDE-1F33-4409-81A2-6DBF7B0BD317}" presName="parentText" presStyleLbl="node1" presStyleIdx="0" presStyleCnt="2" custScaleX="110896">
        <dgm:presLayoutVars>
          <dgm:chMax val="0"/>
          <dgm:bulletEnabled val="1"/>
        </dgm:presLayoutVars>
      </dgm:prSet>
      <dgm:spPr/>
    </dgm:pt>
    <dgm:pt modelId="{F453EED8-141C-4B3B-8B1E-100B64F6F858}" type="pres">
      <dgm:prSet presAssocID="{0E0E9FDE-1F33-4409-81A2-6DBF7B0BD317}" presName="negativeSpace" presStyleCnt="0"/>
      <dgm:spPr/>
    </dgm:pt>
    <dgm:pt modelId="{30449365-DA5E-4203-B492-4C5B3DB7C48B}" type="pres">
      <dgm:prSet presAssocID="{0E0E9FDE-1F33-4409-81A2-6DBF7B0BD317}" presName="childText" presStyleLbl="conFgAcc1" presStyleIdx="0" presStyleCnt="2">
        <dgm:presLayoutVars>
          <dgm:bulletEnabled val="1"/>
        </dgm:presLayoutVars>
      </dgm:prSet>
      <dgm:spPr/>
    </dgm:pt>
    <dgm:pt modelId="{A791CA8E-E839-4BE7-BCC6-ED685B13E4A2}" type="pres">
      <dgm:prSet presAssocID="{46CFE9B2-C2B6-42C9-BCCB-4E183273DD81}" presName="spaceBetweenRectangles" presStyleCnt="0"/>
      <dgm:spPr/>
    </dgm:pt>
    <dgm:pt modelId="{D9095617-D9DD-4BCD-B4ED-571C4509D29A}" type="pres">
      <dgm:prSet presAssocID="{9C22D7B5-4C54-4F56-BC5F-A9AD3CB6DE63}" presName="parentLin" presStyleCnt="0"/>
      <dgm:spPr/>
    </dgm:pt>
    <dgm:pt modelId="{7EC82321-B802-45E0-B187-9594E27B54ED}" type="pres">
      <dgm:prSet presAssocID="{9C22D7B5-4C54-4F56-BC5F-A9AD3CB6DE63}" presName="parentLeftMargin" presStyleLbl="node1" presStyleIdx="0" presStyleCnt="2"/>
      <dgm:spPr/>
    </dgm:pt>
    <dgm:pt modelId="{ECC6269D-CF17-4386-B45E-0701AAB6420B}" type="pres">
      <dgm:prSet presAssocID="{9C22D7B5-4C54-4F56-BC5F-A9AD3CB6DE63}" presName="parentText" presStyleLbl="node1" presStyleIdx="1" presStyleCnt="2" custScaleX="110896">
        <dgm:presLayoutVars>
          <dgm:chMax val="0"/>
          <dgm:bulletEnabled val="1"/>
        </dgm:presLayoutVars>
      </dgm:prSet>
      <dgm:spPr/>
    </dgm:pt>
    <dgm:pt modelId="{687F02BC-17E4-45DB-B5E2-A3340B13E917}" type="pres">
      <dgm:prSet presAssocID="{9C22D7B5-4C54-4F56-BC5F-A9AD3CB6DE63}" presName="negativeSpace" presStyleCnt="0"/>
      <dgm:spPr/>
    </dgm:pt>
    <dgm:pt modelId="{043166C8-DD8C-4015-AF9B-A6C52B757872}" type="pres">
      <dgm:prSet presAssocID="{9C22D7B5-4C54-4F56-BC5F-A9AD3CB6DE63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6076623E-45E7-40BE-9E3E-BE869D64998A}" type="presOf" srcId="{0E0E9FDE-1F33-4409-81A2-6DBF7B0BD317}" destId="{765842A7-9585-4896-B90A-4F91CB5A3387}" srcOrd="0" destOrd="0" presId="urn:microsoft.com/office/officeart/2005/8/layout/list1"/>
    <dgm:cxn modelId="{388D803F-ECEE-49D9-9F8B-525EDBAFCE63}" type="presOf" srcId="{0E0E9FDE-1F33-4409-81A2-6DBF7B0BD317}" destId="{5A1C207B-4E51-4656-9EFF-766A1631327D}" srcOrd="1" destOrd="0" presId="urn:microsoft.com/office/officeart/2005/8/layout/list1"/>
    <dgm:cxn modelId="{B204545F-11F8-4785-840E-78CF0A61EC61}" srcId="{2594865C-DDEF-4EBC-BC33-E32AD33D0F8A}" destId="{9C22D7B5-4C54-4F56-BC5F-A9AD3CB6DE63}" srcOrd="1" destOrd="0" parTransId="{C4E9B1FB-2B34-42CC-9BEF-256ECB8B6906}" sibTransId="{61B153A3-929C-4264-A0A0-82CB3FF1C593}"/>
    <dgm:cxn modelId="{9C91B871-C589-4891-B414-70ADBD587914}" type="presOf" srcId="{9C22D7B5-4C54-4F56-BC5F-A9AD3CB6DE63}" destId="{7EC82321-B802-45E0-B187-9594E27B54ED}" srcOrd="0" destOrd="0" presId="urn:microsoft.com/office/officeart/2005/8/layout/list1"/>
    <dgm:cxn modelId="{572299CF-5160-42EF-AB0C-CC12FCCF16BD}" type="presOf" srcId="{9C22D7B5-4C54-4F56-BC5F-A9AD3CB6DE63}" destId="{ECC6269D-CF17-4386-B45E-0701AAB6420B}" srcOrd="1" destOrd="0" presId="urn:microsoft.com/office/officeart/2005/8/layout/list1"/>
    <dgm:cxn modelId="{9FA1B2DC-0039-4899-AAC3-DE95DCAE911B}" type="presOf" srcId="{2594865C-DDEF-4EBC-BC33-E32AD33D0F8A}" destId="{2D98FB79-177F-44CB-A77A-1293E959A9E9}" srcOrd="0" destOrd="0" presId="urn:microsoft.com/office/officeart/2005/8/layout/list1"/>
    <dgm:cxn modelId="{EF7628F1-DC78-4D9D-B5F4-68D230F22D03}" srcId="{2594865C-DDEF-4EBC-BC33-E32AD33D0F8A}" destId="{0E0E9FDE-1F33-4409-81A2-6DBF7B0BD317}" srcOrd="0" destOrd="0" parTransId="{111040F8-F0E6-4FA0-A691-CD106F98E9AE}" sibTransId="{46CFE9B2-C2B6-42C9-BCCB-4E183273DD81}"/>
    <dgm:cxn modelId="{74735BFD-594B-4A01-BF5F-2C3FD5B4A0BD}" type="presParOf" srcId="{2D98FB79-177F-44CB-A77A-1293E959A9E9}" destId="{A62BC4CD-AEE6-4936-BA45-C122D2A7A5F2}" srcOrd="0" destOrd="0" presId="urn:microsoft.com/office/officeart/2005/8/layout/list1"/>
    <dgm:cxn modelId="{0349342F-7D46-4117-B8EA-1EE155F623DE}" type="presParOf" srcId="{A62BC4CD-AEE6-4936-BA45-C122D2A7A5F2}" destId="{765842A7-9585-4896-B90A-4F91CB5A3387}" srcOrd="0" destOrd="0" presId="urn:microsoft.com/office/officeart/2005/8/layout/list1"/>
    <dgm:cxn modelId="{E4A0437E-20EC-4C98-9E9E-ED5551334559}" type="presParOf" srcId="{A62BC4CD-AEE6-4936-BA45-C122D2A7A5F2}" destId="{5A1C207B-4E51-4656-9EFF-766A1631327D}" srcOrd="1" destOrd="0" presId="urn:microsoft.com/office/officeart/2005/8/layout/list1"/>
    <dgm:cxn modelId="{AC4721E5-F9E4-4687-8D9A-4A3CC905754D}" type="presParOf" srcId="{2D98FB79-177F-44CB-A77A-1293E959A9E9}" destId="{F453EED8-141C-4B3B-8B1E-100B64F6F858}" srcOrd="1" destOrd="0" presId="urn:microsoft.com/office/officeart/2005/8/layout/list1"/>
    <dgm:cxn modelId="{93990889-0A80-44E5-AA64-AC294FB42EBB}" type="presParOf" srcId="{2D98FB79-177F-44CB-A77A-1293E959A9E9}" destId="{30449365-DA5E-4203-B492-4C5B3DB7C48B}" srcOrd="2" destOrd="0" presId="urn:microsoft.com/office/officeart/2005/8/layout/list1"/>
    <dgm:cxn modelId="{4E268D35-6FBF-4669-97B1-3CBE76CE2FB9}" type="presParOf" srcId="{2D98FB79-177F-44CB-A77A-1293E959A9E9}" destId="{A791CA8E-E839-4BE7-BCC6-ED685B13E4A2}" srcOrd="3" destOrd="0" presId="urn:microsoft.com/office/officeart/2005/8/layout/list1"/>
    <dgm:cxn modelId="{85300F1F-0CCA-4F5A-93D7-82C9C6E4AACE}" type="presParOf" srcId="{2D98FB79-177F-44CB-A77A-1293E959A9E9}" destId="{D9095617-D9DD-4BCD-B4ED-571C4509D29A}" srcOrd="4" destOrd="0" presId="urn:microsoft.com/office/officeart/2005/8/layout/list1"/>
    <dgm:cxn modelId="{2D9C84F8-466B-4BF5-9ECA-7F958C24C4B1}" type="presParOf" srcId="{D9095617-D9DD-4BCD-B4ED-571C4509D29A}" destId="{7EC82321-B802-45E0-B187-9594E27B54ED}" srcOrd="0" destOrd="0" presId="urn:microsoft.com/office/officeart/2005/8/layout/list1"/>
    <dgm:cxn modelId="{377AC95E-2747-452C-85C2-F893C8722ACC}" type="presParOf" srcId="{D9095617-D9DD-4BCD-B4ED-571C4509D29A}" destId="{ECC6269D-CF17-4386-B45E-0701AAB6420B}" srcOrd="1" destOrd="0" presId="urn:microsoft.com/office/officeart/2005/8/layout/list1"/>
    <dgm:cxn modelId="{D2D9BE36-6FA2-4AC5-B568-E306211933ED}" type="presParOf" srcId="{2D98FB79-177F-44CB-A77A-1293E959A9E9}" destId="{687F02BC-17E4-45DB-B5E2-A3340B13E917}" srcOrd="5" destOrd="0" presId="urn:microsoft.com/office/officeart/2005/8/layout/list1"/>
    <dgm:cxn modelId="{AC62D51B-D9EA-4413-8F7F-187DDD11660A}" type="presParOf" srcId="{2D98FB79-177F-44CB-A77A-1293E959A9E9}" destId="{043166C8-DD8C-4015-AF9B-A6C52B75787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EDFF17-85CC-43A0-BF8F-56979A3DDD36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228C763-96BB-43E2-9330-E2EDA114B918}">
      <dgm:prSet custT="1"/>
      <dgm:spPr/>
      <dgm:t>
        <a:bodyPr/>
        <a:lstStyle/>
        <a:p>
          <a:pPr rtl="0"/>
          <a:r>
            <a:rPr lang="zh-CN" altLang="en-US" sz="3000" b="1" dirty="0"/>
            <a:t>社区工作的过程</a:t>
          </a:r>
        </a:p>
      </dgm:t>
    </dgm:pt>
    <dgm:pt modelId="{42D1D209-BACC-4F35-8A95-966B3C669B1B}" type="parTrans" cxnId="{E991D07B-9380-4B0E-8E9B-8518F62B5F1A}">
      <dgm:prSet/>
      <dgm:spPr/>
      <dgm:t>
        <a:bodyPr/>
        <a:lstStyle/>
        <a:p>
          <a:endParaRPr lang="zh-CN" altLang="en-US"/>
        </a:p>
      </dgm:t>
    </dgm:pt>
    <dgm:pt modelId="{34611521-17B8-461C-B7FF-11B56BF45806}" type="sibTrans" cxnId="{E991D07B-9380-4B0E-8E9B-8518F62B5F1A}">
      <dgm:prSet/>
      <dgm:spPr/>
      <dgm:t>
        <a:bodyPr/>
        <a:lstStyle/>
        <a:p>
          <a:endParaRPr lang="zh-CN" altLang="en-US"/>
        </a:p>
      </dgm:t>
    </dgm:pt>
    <dgm:pt modelId="{A60808C8-6EC9-47C5-8DA2-407D1949CEA4}">
      <dgm:prSet custT="1"/>
      <dgm:spPr/>
      <dgm:t>
        <a:bodyPr/>
        <a:lstStyle/>
        <a:p>
          <a:pPr rtl="0"/>
          <a:r>
            <a:rPr lang="zh-CN" sz="3400" b="0" dirty="0"/>
            <a:t>了解社区背景</a:t>
          </a:r>
          <a:endParaRPr lang="zh-CN" altLang="en-US" sz="3400" b="0" dirty="0"/>
        </a:p>
      </dgm:t>
    </dgm:pt>
    <dgm:pt modelId="{BE8B46E4-E426-4B0D-8A40-56E49A452CFA}" type="parTrans" cxnId="{353B113F-1750-4E6A-99FE-BD76773EB590}">
      <dgm:prSet/>
      <dgm:spPr/>
      <dgm:t>
        <a:bodyPr/>
        <a:lstStyle/>
        <a:p>
          <a:endParaRPr lang="zh-CN" altLang="en-US"/>
        </a:p>
      </dgm:t>
    </dgm:pt>
    <dgm:pt modelId="{3ED8461C-4FCB-4C7A-B3D2-6AB5703128D8}" type="sibTrans" cxnId="{353B113F-1750-4E6A-99FE-BD76773EB590}">
      <dgm:prSet/>
      <dgm:spPr/>
      <dgm:t>
        <a:bodyPr/>
        <a:lstStyle/>
        <a:p>
          <a:endParaRPr lang="zh-CN" altLang="en-US"/>
        </a:p>
      </dgm:t>
    </dgm:pt>
    <dgm:pt modelId="{FE02144E-F840-49C9-A9C3-17CC8F74CADB}">
      <dgm:prSet custT="1"/>
      <dgm:spPr/>
      <dgm:t>
        <a:bodyPr/>
        <a:lstStyle/>
        <a:p>
          <a:pPr rtl="0"/>
          <a:r>
            <a:rPr lang="zh-CN" sz="3400" b="0" dirty="0"/>
            <a:t>发现社区问题和需要</a:t>
          </a:r>
          <a:endParaRPr lang="zh-CN" altLang="en-US" sz="3400" b="0" dirty="0"/>
        </a:p>
      </dgm:t>
    </dgm:pt>
    <dgm:pt modelId="{C0239FCA-F1C3-40FF-A27E-015E2035349C}" type="parTrans" cxnId="{A7B2B631-6626-4940-861C-4A8DC2466905}">
      <dgm:prSet/>
      <dgm:spPr/>
      <dgm:t>
        <a:bodyPr/>
        <a:lstStyle/>
        <a:p>
          <a:endParaRPr lang="zh-CN" altLang="en-US"/>
        </a:p>
      </dgm:t>
    </dgm:pt>
    <dgm:pt modelId="{34BF00D8-E16F-4923-8E08-62C0EE286CA9}" type="sibTrans" cxnId="{A7B2B631-6626-4940-861C-4A8DC2466905}">
      <dgm:prSet/>
      <dgm:spPr/>
      <dgm:t>
        <a:bodyPr/>
        <a:lstStyle/>
        <a:p>
          <a:endParaRPr lang="zh-CN" altLang="en-US"/>
        </a:p>
      </dgm:t>
    </dgm:pt>
    <dgm:pt modelId="{A5FD4FED-5C25-4018-BA17-18137F4E724E}">
      <dgm:prSet custT="1"/>
      <dgm:spPr/>
      <dgm:t>
        <a:bodyPr/>
        <a:lstStyle/>
        <a:p>
          <a:pPr rtl="0"/>
          <a:r>
            <a:rPr lang="zh-CN" sz="3400" b="0" dirty="0"/>
            <a:t>建立工作目标及标准</a:t>
          </a:r>
          <a:endParaRPr lang="zh-CN" altLang="en-US" sz="3400" b="0" dirty="0"/>
        </a:p>
      </dgm:t>
    </dgm:pt>
    <dgm:pt modelId="{2652F3C0-4092-421D-96C1-A1E7BB3FEAF6}" type="parTrans" cxnId="{3B84066A-10BA-495B-966C-27A4D67D70C9}">
      <dgm:prSet/>
      <dgm:spPr/>
      <dgm:t>
        <a:bodyPr/>
        <a:lstStyle/>
        <a:p>
          <a:endParaRPr lang="zh-CN" altLang="en-US"/>
        </a:p>
      </dgm:t>
    </dgm:pt>
    <dgm:pt modelId="{D0FEC0FE-ABF1-4BE7-9CD1-AA817F0572F2}" type="sibTrans" cxnId="{3B84066A-10BA-495B-966C-27A4D67D70C9}">
      <dgm:prSet/>
      <dgm:spPr/>
      <dgm:t>
        <a:bodyPr/>
        <a:lstStyle/>
        <a:p>
          <a:endParaRPr lang="zh-CN" altLang="en-US"/>
        </a:p>
      </dgm:t>
    </dgm:pt>
    <dgm:pt modelId="{78F12EE5-D9F4-4648-A8DE-7B90358C0498}">
      <dgm:prSet custT="1"/>
      <dgm:spPr/>
      <dgm:t>
        <a:bodyPr/>
        <a:lstStyle/>
        <a:p>
          <a:pPr rtl="0"/>
          <a:r>
            <a:rPr lang="zh-CN" sz="3400" b="0" dirty="0"/>
            <a:t>计划执行</a:t>
          </a:r>
          <a:endParaRPr lang="zh-CN" altLang="en-US" sz="3400" b="0" dirty="0"/>
        </a:p>
      </dgm:t>
    </dgm:pt>
    <dgm:pt modelId="{56D95ADC-3F37-479A-B36A-D203F086CF12}" type="parTrans" cxnId="{95A48191-9279-4614-AAEE-1D60D7CF4F85}">
      <dgm:prSet/>
      <dgm:spPr/>
      <dgm:t>
        <a:bodyPr/>
        <a:lstStyle/>
        <a:p>
          <a:endParaRPr lang="zh-CN" altLang="en-US"/>
        </a:p>
      </dgm:t>
    </dgm:pt>
    <dgm:pt modelId="{018B0303-8D63-4E23-BAA4-0A0BE0C9E285}" type="sibTrans" cxnId="{95A48191-9279-4614-AAEE-1D60D7CF4F85}">
      <dgm:prSet/>
      <dgm:spPr/>
      <dgm:t>
        <a:bodyPr/>
        <a:lstStyle/>
        <a:p>
          <a:endParaRPr lang="zh-CN" altLang="en-US"/>
        </a:p>
      </dgm:t>
    </dgm:pt>
    <dgm:pt modelId="{9C75097B-52AE-44FF-8D1B-D3F86B176325}">
      <dgm:prSet custT="1"/>
      <dgm:spPr/>
      <dgm:t>
        <a:bodyPr/>
        <a:lstStyle/>
        <a:p>
          <a:pPr rtl="0"/>
          <a:r>
            <a:rPr lang="zh-CN" sz="3400" b="0" dirty="0"/>
            <a:t>撤离、评估和反思</a:t>
          </a:r>
          <a:endParaRPr lang="zh-CN" altLang="en-US" sz="3400" b="0" dirty="0"/>
        </a:p>
      </dgm:t>
    </dgm:pt>
    <dgm:pt modelId="{039A5258-2A49-4C54-BA09-8854250497C5}" type="parTrans" cxnId="{CD36C390-C98D-46C9-A8B6-A9902A10245C}">
      <dgm:prSet/>
      <dgm:spPr/>
      <dgm:t>
        <a:bodyPr/>
        <a:lstStyle/>
        <a:p>
          <a:endParaRPr lang="zh-CN" altLang="en-US"/>
        </a:p>
      </dgm:t>
    </dgm:pt>
    <dgm:pt modelId="{624DB7DA-FD5A-44D9-93AE-6EFBED0347A1}" type="sibTrans" cxnId="{CD36C390-C98D-46C9-A8B6-A9902A10245C}">
      <dgm:prSet/>
      <dgm:spPr/>
      <dgm:t>
        <a:bodyPr/>
        <a:lstStyle/>
        <a:p>
          <a:endParaRPr lang="zh-CN" altLang="en-US"/>
        </a:p>
      </dgm:t>
    </dgm:pt>
    <dgm:pt modelId="{8E69E918-4CF7-463B-9A9E-2E35179BA324}" type="pres">
      <dgm:prSet presAssocID="{F1EDFF17-85CC-43A0-BF8F-56979A3DDD36}" presName="linear" presStyleCnt="0">
        <dgm:presLayoutVars>
          <dgm:animLvl val="lvl"/>
          <dgm:resizeHandles val="exact"/>
        </dgm:presLayoutVars>
      </dgm:prSet>
      <dgm:spPr/>
    </dgm:pt>
    <dgm:pt modelId="{A51AB9FC-50E1-425A-A8CA-85DD3DD9663D}" type="pres">
      <dgm:prSet presAssocID="{A228C763-96BB-43E2-9330-E2EDA114B918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D584FC35-119E-4A6B-8083-4F7121D86034}" type="pres">
      <dgm:prSet presAssocID="{A228C763-96BB-43E2-9330-E2EDA114B918}" presName="childText" presStyleLbl="revTx" presStyleIdx="0" presStyleCnt="1" custScaleY="164202">
        <dgm:presLayoutVars>
          <dgm:bulletEnabled val="1"/>
        </dgm:presLayoutVars>
      </dgm:prSet>
      <dgm:spPr/>
    </dgm:pt>
  </dgm:ptLst>
  <dgm:cxnLst>
    <dgm:cxn modelId="{3B397025-5CFD-462B-B3AF-A04BB8410008}" type="presOf" srcId="{A228C763-96BB-43E2-9330-E2EDA114B918}" destId="{A51AB9FC-50E1-425A-A8CA-85DD3DD9663D}" srcOrd="0" destOrd="0" presId="urn:microsoft.com/office/officeart/2005/8/layout/vList2"/>
    <dgm:cxn modelId="{A7B2B631-6626-4940-861C-4A8DC2466905}" srcId="{A228C763-96BB-43E2-9330-E2EDA114B918}" destId="{FE02144E-F840-49C9-A9C3-17CC8F74CADB}" srcOrd="1" destOrd="0" parTransId="{C0239FCA-F1C3-40FF-A27E-015E2035349C}" sibTransId="{34BF00D8-E16F-4923-8E08-62C0EE286CA9}"/>
    <dgm:cxn modelId="{B82BE738-FE99-46E7-94C0-5A5AE6510715}" type="presOf" srcId="{9C75097B-52AE-44FF-8D1B-D3F86B176325}" destId="{D584FC35-119E-4A6B-8083-4F7121D86034}" srcOrd="0" destOrd="4" presId="urn:microsoft.com/office/officeart/2005/8/layout/vList2"/>
    <dgm:cxn modelId="{353B113F-1750-4E6A-99FE-BD76773EB590}" srcId="{A228C763-96BB-43E2-9330-E2EDA114B918}" destId="{A60808C8-6EC9-47C5-8DA2-407D1949CEA4}" srcOrd="0" destOrd="0" parTransId="{BE8B46E4-E426-4B0D-8A40-56E49A452CFA}" sibTransId="{3ED8461C-4FCB-4C7A-B3D2-6AB5703128D8}"/>
    <dgm:cxn modelId="{3B84066A-10BA-495B-966C-27A4D67D70C9}" srcId="{A228C763-96BB-43E2-9330-E2EDA114B918}" destId="{A5FD4FED-5C25-4018-BA17-18137F4E724E}" srcOrd="2" destOrd="0" parTransId="{2652F3C0-4092-421D-96C1-A1E7BB3FEAF6}" sibTransId="{D0FEC0FE-ABF1-4BE7-9CD1-AA817F0572F2}"/>
    <dgm:cxn modelId="{38F3296A-B5BB-4F37-97B6-400C5B3B0E89}" type="presOf" srcId="{F1EDFF17-85CC-43A0-BF8F-56979A3DDD36}" destId="{8E69E918-4CF7-463B-9A9E-2E35179BA324}" srcOrd="0" destOrd="0" presId="urn:microsoft.com/office/officeart/2005/8/layout/vList2"/>
    <dgm:cxn modelId="{20932E6D-4693-49E3-863C-3742A172641A}" type="presOf" srcId="{A5FD4FED-5C25-4018-BA17-18137F4E724E}" destId="{D584FC35-119E-4A6B-8083-4F7121D86034}" srcOrd="0" destOrd="2" presId="urn:microsoft.com/office/officeart/2005/8/layout/vList2"/>
    <dgm:cxn modelId="{E991D07B-9380-4B0E-8E9B-8518F62B5F1A}" srcId="{F1EDFF17-85CC-43A0-BF8F-56979A3DDD36}" destId="{A228C763-96BB-43E2-9330-E2EDA114B918}" srcOrd="0" destOrd="0" parTransId="{42D1D209-BACC-4F35-8A95-966B3C669B1B}" sibTransId="{34611521-17B8-461C-B7FF-11B56BF45806}"/>
    <dgm:cxn modelId="{DB556B87-ABEB-4172-88B7-6C5999A86571}" type="presOf" srcId="{78F12EE5-D9F4-4648-A8DE-7B90358C0498}" destId="{D584FC35-119E-4A6B-8083-4F7121D86034}" srcOrd="0" destOrd="3" presId="urn:microsoft.com/office/officeart/2005/8/layout/vList2"/>
    <dgm:cxn modelId="{CD36C390-C98D-46C9-A8B6-A9902A10245C}" srcId="{A228C763-96BB-43E2-9330-E2EDA114B918}" destId="{9C75097B-52AE-44FF-8D1B-D3F86B176325}" srcOrd="4" destOrd="0" parTransId="{039A5258-2A49-4C54-BA09-8854250497C5}" sibTransId="{624DB7DA-FD5A-44D9-93AE-6EFBED0347A1}"/>
    <dgm:cxn modelId="{95A48191-9279-4614-AAEE-1D60D7CF4F85}" srcId="{A228C763-96BB-43E2-9330-E2EDA114B918}" destId="{78F12EE5-D9F4-4648-A8DE-7B90358C0498}" srcOrd="3" destOrd="0" parTransId="{56D95ADC-3F37-479A-B36A-D203F086CF12}" sibTransId="{018B0303-8D63-4E23-BAA4-0A0BE0C9E285}"/>
    <dgm:cxn modelId="{78B855B5-3625-4F6E-81C0-A6672A162752}" type="presOf" srcId="{FE02144E-F840-49C9-A9C3-17CC8F74CADB}" destId="{D584FC35-119E-4A6B-8083-4F7121D86034}" srcOrd="0" destOrd="1" presId="urn:microsoft.com/office/officeart/2005/8/layout/vList2"/>
    <dgm:cxn modelId="{6220FABB-51B7-45AC-A210-EF5CE9832722}" type="presOf" srcId="{A60808C8-6EC9-47C5-8DA2-407D1949CEA4}" destId="{D584FC35-119E-4A6B-8083-4F7121D86034}" srcOrd="0" destOrd="0" presId="urn:microsoft.com/office/officeart/2005/8/layout/vList2"/>
    <dgm:cxn modelId="{A4BD5809-B40E-4BCC-AE43-5A34F114708D}" type="presParOf" srcId="{8E69E918-4CF7-463B-9A9E-2E35179BA324}" destId="{A51AB9FC-50E1-425A-A8CA-85DD3DD9663D}" srcOrd="0" destOrd="0" presId="urn:microsoft.com/office/officeart/2005/8/layout/vList2"/>
    <dgm:cxn modelId="{E4435D06-0317-491B-AA89-F8FACA368FD6}" type="presParOf" srcId="{8E69E918-4CF7-463B-9A9E-2E35179BA324}" destId="{D584FC35-119E-4A6B-8083-4F7121D86034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0449365-DA5E-4203-B492-4C5B3DB7C48B}">
      <dsp:nvSpPr>
        <dsp:cNvPr id="0" name=""/>
        <dsp:cNvSpPr/>
      </dsp:nvSpPr>
      <dsp:spPr>
        <a:xfrm>
          <a:off x="0" y="672508"/>
          <a:ext cx="8496944" cy="108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1C207B-4E51-4656-9EFF-766A1631327D}">
      <dsp:nvSpPr>
        <dsp:cNvPr id="0" name=""/>
        <dsp:cNvSpPr/>
      </dsp:nvSpPr>
      <dsp:spPr>
        <a:xfrm>
          <a:off x="424847" y="37828"/>
          <a:ext cx="6595939" cy="1269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1" kern="1200" dirty="0"/>
            <a:t>作业展示 ：社区工作的方案</a:t>
          </a:r>
        </a:p>
      </dsp:txBody>
      <dsp:txXfrm>
        <a:off x="486812" y="99793"/>
        <a:ext cx="6472009" cy="1145430"/>
      </dsp:txXfrm>
    </dsp:sp>
    <dsp:sp modelId="{043166C8-DD8C-4015-AF9B-A6C52B757872}">
      <dsp:nvSpPr>
        <dsp:cNvPr id="0" name=""/>
        <dsp:cNvSpPr/>
      </dsp:nvSpPr>
      <dsp:spPr>
        <a:xfrm>
          <a:off x="0" y="2622988"/>
          <a:ext cx="8496944" cy="108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300000"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C6269D-CF17-4386-B45E-0701AAB6420B}">
      <dsp:nvSpPr>
        <dsp:cNvPr id="0" name=""/>
        <dsp:cNvSpPr/>
      </dsp:nvSpPr>
      <dsp:spPr>
        <a:xfrm>
          <a:off x="424847" y="1988308"/>
          <a:ext cx="6595939" cy="12693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4815" tIns="0" rIns="224815" bIns="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200" b="1" kern="1200" dirty="0"/>
            <a:t>新课：</a:t>
          </a:r>
          <a:r>
            <a:rPr lang="en-US" altLang="zh-CN" sz="3200" b="1" kern="1200" dirty="0"/>
            <a:t>5.1.4  </a:t>
          </a:r>
          <a:r>
            <a:rPr lang="zh-CN" altLang="en-US" sz="3200" b="1" kern="1200" dirty="0"/>
            <a:t>社区工作的过程</a:t>
          </a:r>
        </a:p>
      </dsp:txBody>
      <dsp:txXfrm>
        <a:off x="486812" y="2050273"/>
        <a:ext cx="6472009" cy="114543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1AB9FC-50E1-425A-A8CA-85DD3DD9663D}">
      <dsp:nvSpPr>
        <dsp:cNvPr id="0" name=""/>
        <dsp:cNvSpPr/>
      </dsp:nvSpPr>
      <dsp:spPr>
        <a:xfrm>
          <a:off x="0" y="556"/>
          <a:ext cx="8352928" cy="7066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marL="0" lvl="0" indent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altLang="en-US" sz="3000" b="1" kern="1200" dirty="0"/>
            <a:t>社区工作的过程</a:t>
          </a:r>
        </a:p>
      </dsp:txBody>
      <dsp:txXfrm>
        <a:off x="34496" y="35052"/>
        <a:ext cx="8283936" cy="637669"/>
      </dsp:txXfrm>
    </dsp:sp>
    <dsp:sp modelId="{D584FC35-119E-4A6B-8083-4F7121D86034}">
      <dsp:nvSpPr>
        <dsp:cNvPr id="0" name=""/>
        <dsp:cNvSpPr/>
      </dsp:nvSpPr>
      <dsp:spPr>
        <a:xfrm>
          <a:off x="0" y="707217"/>
          <a:ext cx="8352928" cy="3684714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5205" tIns="43180" rIns="241808" bIns="43180" numCol="1" spcCol="1270" anchor="t" anchorCtr="0">
          <a:noAutofit/>
        </a:bodyPr>
        <a:lstStyle/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zh-CN" altLang="en-US" sz="3400" b="0" kern="1200" dirty="0"/>
            <a:t>了解社区背景</a:t>
          </a:r>
        </a:p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zh-CN" altLang="en-US" sz="3400" b="0" kern="1200" dirty="0"/>
            <a:t>发现社区问题和需要</a:t>
          </a:r>
        </a:p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zh-CN" altLang="en-US" sz="3400" b="0" kern="1200" dirty="0"/>
            <a:t>建立工作目标及标准</a:t>
          </a:r>
        </a:p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zh-CN" altLang="en-US" sz="3400" b="0" kern="1200" dirty="0"/>
            <a:t>计划执行</a:t>
          </a:r>
        </a:p>
        <a:p>
          <a:pPr marL="285750" lvl="1" indent="-285750" algn="l" defTabSz="151130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zh-CN" altLang="en-US" sz="3400" b="0" kern="1200" dirty="0"/>
            <a:t>撤离、评估和反思</a:t>
          </a:r>
        </a:p>
      </dsp:txBody>
      <dsp:txXfrm>
        <a:off x="0" y="707217"/>
        <a:ext cx="8352928" cy="36847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2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9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1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90" y="4074176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9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3" y="3429002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2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2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3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6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4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6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CB8DE21-6837-4A2B-9270-7EAC22B8B59E}" type="datetimeFigureOut">
              <a:rPr lang="zh-CN" altLang="en-US" smtClean="0"/>
              <a:t>2018/10/15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9" y="6250166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9" y="6250165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1897032-AFCB-4AD6-A61D-D613E97C7A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8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dell\appdata\local\360CHR~1\Chrome\USERDA~1\Temp\CEB349~1.JPG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1093">
            <a:off x="6361553" y="3368630"/>
            <a:ext cx="3429000" cy="233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标题 1"/>
          <p:cNvSpPr>
            <a:spLocks noGrp="1"/>
          </p:cNvSpPr>
          <p:nvPr>
            <p:ph type="ctrTitle"/>
          </p:nvPr>
        </p:nvSpPr>
        <p:spPr>
          <a:xfrm>
            <a:off x="3635896" y="518817"/>
            <a:ext cx="5324128" cy="1470025"/>
          </a:xfrm>
        </p:spPr>
        <p:txBody>
          <a:bodyPr>
            <a:normAutofit/>
          </a:bodyPr>
          <a:lstStyle/>
          <a:p>
            <a:r>
              <a:rPr lang="zh-CN" altLang="en-US" sz="3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社会工作基本理论与实务</a:t>
            </a:r>
            <a:br>
              <a:rPr lang="en-US" altLang="zh-CN" sz="35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</a:br>
            <a:r>
              <a:rPr lang="zh-CN" alt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第</a:t>
            </a:r>
            <a:r>
              <a:rPr lang="en-US" altLang="zh-CN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5</a:t>
            </a:r>
            <a:r>
              <a:rPr lang="zh-CN" alt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章 社区工作</a:t>
            </a:r>
          </a:p>
        </p:txBody>
      </p:sp>
      <p:sp>
        <p:nvSpPr>
          <p:cNvPr id="7" name="副标题 2"/>
          <p:cNvSpPr>
            <a:spLocks noGrp="1"/>
          </p:cNvSpPr>
          <p:nvPr>
            <p:ph type="subTitle" idx="1"/>
          </p:nvPr>
        </p:nvSpPr>
        <p:spPr>
          <a:xfrm>
            <a:off x="4716016" y="1988840"/>
            <a:ext cx="3232448" cy="1224136"/>
          </a:xfrm>
        </p:spPr>
        <p:txBody>
          <a:bodyPr>
            <a:normAutofit/>
          </a:bodyPr>
          <a:lstStyle/>
          <a:p>
            <a:r>
              <a:rPr lang="zh-CN" altLang="en-US" sz="3200" b="1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  <a:cs typeface="+mj-cs"/>
              </a:rPr>
              <a:t>社区工作的过程</a:t>
            </a:r>
          </a:p>
        </p:txBody>
      </p:sp>
    </p:spTree>
    <p:extLst>
      <p:ext uri="{BB962C8B-B14F-4D97-AF65-F5344CB8AC3E}">
        <p14:creationId xmlns:p14="http://schemas.microsoft.com/office/powerpoint/2010/main" val="323277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2.59259E-6 L -0.37795 0.13611 " pathEditMode="relative" rAng="0" ptsTypes="AA">
                                      <p:cBhvr>
                                        <p:cTn id="16" dur="5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06" y="680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预习：</a:t>
            </a:r>
            <a:r>
              <a:rPr lang="en-US" altLang="zh-CN" dirty="0"/>
              <a:t>5.2 </a:t>
            </a:r>
            <a:r>
              <a:rPr lang="zh-CN" altLang="en-US" dirty="0"/>
              <a:t>社区工作的理论模式</a:t>
            </a: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1702188"/>
              </p:ext>
            </p:extLst>
          </p:nvPr>
        </p:nvGraphicFramePr>
        <p:xfrm>
          <a:off x="719194" y="1545968"/>
          <a:ext cx="7920880" cy="51233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2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802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97524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理论名称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起源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特点和工作方法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适用的对象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6695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地区发展模式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1968</a:t>
                      </a:r>
                      <a:r>
                        <a:rPr lang="zh-CN" altLang="en-US" dirty="0"/>
                        <a:t>年由罗夫曼提出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通过社工</a:t>
                      </a:r>
                      <a:r>
                        <a:rPr lang="zh-CN" altLang="en-US" b="1" u="sng" dirty="0"/>
                        <a:t>调动社区潜能</a:t>
                      </a:r>
                      <a:r>
                        <a:rPr lang="zh-CN" altLang="en-US" dirty="0"/>
                        <a:t>、</a:t>
                      </a:r>
                      <a:r>
                        <a:rPr lang="zh-CN" altLang="en-US" b="1" u="sng" dirty="0"/>
                        <a:t>加强归属感</a:t>
                      </a:r>
                      <a:r>
                        <a:rPr lang="zh-CN" altLang="en-US" dirty="0"/>
                        <a:t>、</a:t>
                      </a:r>
                      <a:r>
                        <a:rPr lang="zh-CN" altLang="en-US" b="1" u="sng" dirty="0"/>
                        <a:t>促进整合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/>
                        <a:t>以传统</a:t>
                      </a:r>
                      <a:r>
                        <a:rPr lang="zh-CN" altLang="en-US" b="1" u="sng"/>
                        <a:t>地理</a:t>
                      </a:r>
                      <a:r>
                        <a:rPr lang="zh-CN" altLang="en-US" b="1" u="sng" dirty="0"/>
                        <a:t>社区及其居民</a:t>
                      </a:r>
                      <a:r>
                        <a:rPr lang="zh-CN" altLang="en-US" dirty="0"/>
                        <a:t>为对象，更多关注于</a:t>
                      </a:r>
                      <a:r>
                        <a:rPr lang="zh-CN" altLang="en-US" b="1" u="sng"/>
                        <a:t>社区人文的</a:t>
                      </a:r>
                      <a:r>
                        <a:rPr lang="zh-CN" altLang="en-US" b="1" u="sng" dirty="0"/>
                        <a:t>发展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9009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社会策划模式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以罗夫曼三分法为首的多种社区工作理论整合成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通过社工扮演</a:t>
                      </a:r>
                      <a:r>
                        <a:rPr lang="zh-CN" altLang="en-US" b="1" u="sng" dirty="0"/>
                        <a:t>专家和策划者角色</a:t>
                      </a:r>
                      <a:r>
                        <a:rPr lang="zh-CN" altLang="en-US" dirty="0"/>
                        <a:t>，调动资源，解决</a:t>
                      </a:r>
                      <a:r>
                        <a:rPr lang="zh-CN" altLang="en-US" b="1" u="sng" dirty="0"/>
                        <a:t>社区实际问题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以</a:t>
                      </a:r>
                      <a:r>
                        <a:rPr lang="zh-CN" altLang="en-US" b="1" u="sng" dirty="0"/>
                        <a:t>地理或功能社区</a:t>
                      </a:r>
                      <a:r>
                        <a:rPr lang="zh-CN" altLang="en-US" dirty="0"/>
                        <a:t>为对象，着力解决社区中存在的现实问题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66953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社区照顾模式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/>
                        <a:t>20</a:t>
                      </a:r>
                      <a:r>
                        <a:rPr lang="zh-CN" altLang="en-US" dirty="0"/>
                        <a:t>世纪</a:t>
                      </a:r>
                      <a:r>
                        <a:rPr lang="en-US" altLang="zh-CN" dirty="0"/>
                        <a:t>50</a:t>
                      </a:r>
                      <a:r>
                        <a:rPr lang="zh-CN" altLang="en-US" dirty="0"/>
                        <a:t>年代的英国在</a:t>
                      </a:r>
                      <a:r>
                        <a:rPr lang="en-US" altLang="zh-CN" dirty="0"/>
                        <a:t>“</a:t>
                      </a:r>
                      <a:r>
                        <a:rPr lang="zh-CN" altLang="en-US" dirty="0"/>
                        <a:t>反院舍化</a:t>
                      </a:r>
                      <a:r>
                        <a:rPr lang="en-US" altLang="zh-CN" dirty="0"/>
                        <a:t>”</a:t>
                      </a:r>
                      <a:r>
                        <a:rPr lang="zh-CN" altLang="en-US" dirty="0"/>
                        <a:t>运动下兴起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通过服务，帮助对象解决</a:t>
                      </a:r>
                      <a:r>
                        <a:rPr lang="zh-CN" altLang="en-US" b="1" u="sng" dirty="0"/>
                        <a:t>特定的困难</a:t>
                      </a:r>
                      <a:r>
                        <a:rPr lang="zh-CN" altLang="en-US" dirty="0"/>
                        <a:t>，使其能在</a:t>
                      </a:r>
                      <a:r>
                        <a:rPr lang="zh-CN" altLang="en-US" b="1" u="sng" dirty="0"/>
                        <a:t>社区内正常生活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以社区中</a:t>
                      </a:r>
                      <a:r>
                        <a:rPr lang="zh-CN" altLang="en-US" b="1" u="sng" dirty="0"/>
                        <a:t>特殊困难的弱势人群</a:t>
                      </a:r>
                      <a:r>
                        <a:rPr lang="zh-CN" altLang="en-US" dirty="0"/>
                        <a:t>及家庭为对象，</a:t>
                      </a:r>
                      <a:r>
                        <a:rPr lang="zh-CN" altLang="en-US" b="1" u="sng" dirty="0"/>
                        <a:t>着力解决贫病问题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90096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社区教育模式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发源于欧洲</a:t>
                      </a:r>
                      <a:r>
                        <a:rPr lang="en-US" altLang="zh-CN" dirty="0"/>
                        <a:t>19</a:t>
                      </a:r>
                      <a:r>
                        <a:rPr lang="zh-CN" altLang="en-US" dirty="0"/>
                        <a:t>世纪的社区教育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通过</a:t>
                      </a:r>
                      <a:r>
                        <a:rPr lang="zh-CN" altLang="en-US" b="1" u="sng" dirty="0"/>
                        <a:t>教育机构和社工合作</a:t>
                      </a:r>
                      <a:r>
                        <a:rPr lang="zh-CN" altLang="en-US" dirty="0"/>
                        <a:t>，以教育方式完善社区居民个体及群体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可以是地理或功能社区的整体或部分，</a:t>
                      </a:r>
                      <a:r>
                        <a:rPr lang="zh-CN" altLang="en-US" b="1" u="sng" dirty="0"/>
                        <a:t>也可以面向社区工作人员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4684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4118058"/>
              </p:ext>
            </p:extLst>
          </p:nvPr>
        </p:nvGraphicFramePr>
        <p:xfrm>
          <a:off x="107504" y="2636912"/>
          <a:ext cx="8496944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本节课程内容概要</a:t>
            </a:r>
          </a:p>
        </p:txBody>
      </p:sp>
    </p:spTree>
    <p:extLst>
      <p:ext uri="{BB962C8B-B14F-4D97-AF65-F5344CB8AC3E}">
        <p14:creationId xmlns:p14="http://schemas.microsoft.com/office/powerpoint/2010/main" val="1495262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467544" y="338328"/>
            <a:ext cx="8229600" cy="1252728"/>
          </a:xfrm>
        </p:spPr>
        <p:txBody>
          <a:bodyPr>
            <a:noAutofit/>
          </a:bodyPr>
          <a:lstStyle/>
          <a:p>
            <a:r>
              <a:rPr lang="zh-CN" altLang="en-US" sz="3300" dirty="0"/>
              <a:t>作业展示：按照现有对社区工作认识、结合新课预习，针对以下案例展示你的工作方法</a:t>
            </a:r>
          </a:p>
        </p:txBody>
      </p:sp>
      <p:sp>
        <p:nvSpPr>
          <p:cNvPr id="4" name="内容占位符 3"/>
          <p:cNvSpPr txBox="1">
            <a:spLocks/>
          </p:cNvSpPr>
          <p:nvPr/>
        </p:nvSpPr>
        <p:spPr>
          <a:xfrm>
            <a:off x="323528" y="2602632"/>
            <a:ext cx="4104456" cy="395475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dirty="0"/>
              <a:t>案例：东南小区是一个典型的老式里弄。居民文化层次多为中学以下；彼此关系紧密，但也常常发生纠纷；弄口还有一个化粪池，由于年久失修，经常粪水四溢，有时居民甚至直接将粪便倒在外面，进出小区不得不忍着臭气掂起脚小心经过。小区无单独居委会，而是和其他几个小区合并成一个居委会</a:t>
            </a:r>
            <a:r>
              <a:rPr lang="en-US" altLang="zh-CN" dirty="0"/>
              <a:t>……</a:t>
            </a:r>
          </a:p>
        </p:txBody>
      </p:sp>
      <p:pic>
        <p:nvPicPr>
          <p:cNvPr id="5" name="Picture 4" descr="https://timgsa.baidu.com/timg?image&amp;quality=80&amp;size=b9999_10000&amp;sec=1525253256787&amp;di=cb2c139a3b3c07e3234cc69a45df5a36&amp;imgtype=0&amp;src=http%3A%2F%2Fphotocdn.sohu.com%2F20121129%2FImg3590568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10" y="2924946"/>
            <a:ext cx="4201577" cy="27957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683568" y="44626"/>
            <a:ext cx="7776864" cy="1809751"/>
            <a:chOff x="683568" y="107081"/>
            <a:chExt cx="7776864" cy="1809751"/>
          </a:xfrm>
        </p:grpSpPr>
        <p:pic>
          <p:nvPicPr>
            <p:cNvPr id="7" name="Picture 6" descr="c:\users\dell\appdata\local\360CHR~1\Chrome\USERDA~1\Temp\U_3267~1.JPG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3568" y="107081"/>
              <a:ext cx="1952625" cy="1809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6" descr="c:\users\dell\appdata\local\360CHR~1\Chrome\USERDA~1\Temp\U_3267~1.JPG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9375" y="107081"/>
              <a:ext cx="1952625" cy="1809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6" descr="c:\users\dell\appdata\local\360CHR~1\Chrome\USERDA~1\Temp\U_3267~1.JPG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63591" y="107081"/>
              <a:ext cx="1952625" cy="1809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6" descr="c:\users\dell\appdata\local\360CHR~1\Chrome\USERDA~1\Temp\U_3267~1.JPG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07807" y="107081"/>
              <a:ext cx="1952625" cy="18097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880746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5.1 </a:t>
            </a:r>
            <a:r>
              <a:rPr lang="zh-CN" altLang="en-US" dirty="0"/>
              <a:t>社区工作的内涵</a:t>
            </a:r>
            <a:br>
              <a:rPr lang="en-US" altLang="zh-CN" dirty="0"/>
            </a:br>
            <a:r>
              <a:rPr lang="en-US" altLang="zh-CN" dirty="0"/>
              <a:t>5.1.4 </a:t>
            </a:r>
            <a:r>
              <a:rPr lang="zh-CN" altLang="en-US" dirty="0"/>
              <a:t>社区工作的过程</a:t>
            </a:r>
          </a:p>
        </p:txBody>
      </p:sp>
      <p:sp>
        <p:nvSpPr>
          <p:cNvPr id="4" name="内容占位符 3"/>
          <p:cNvSpPr txBox="1">
            <a:spLocks/>
          </p:cNvSpPr>
          <p:nvPr/>
        </p:nvSpPr>
        <p:spPr>
          <a:xfrm>
            <a:off x="4616485" y="2636912"/>
            <a:ext cx="4131981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/>
            </a:pPr>
            <a:r>
              <a:rPr lang="zh-CN" altLang="en-US" b="1" u="sng" dirty="0"/>
              <a:t>了解社区背景</a:t>
            </a:r>
            <a:r>
              <a:rPr lang="zh-CN" altLang="en-US" dirty="0"/>
              <a:t>：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b="1" u="sng" dirty="0"/>
              <a:t>环境分析</a:t>
            </a:r>
            <a:r>
              <a:rPr lang="zh-CN" altLang="en-US" dirty="0"/>
              <a:t>：老城区硬件设施差，居住环境密集；</a:t>
            </a:r>
            <a:endParaRPr lang="en-US" altLang="zh-CN" dirty="0"/>
          </a:p>
          <a:p>
            <a:pPr marL="457200" indent="-457200">
              <a:buFont typeface="+mj-lt"/>
              <a:buAutoNum type="circleNumDbPlain"/>
            </a:pPr>
            <a:r>
              <a:rPr lang="zh-CN" altLang="en-US" b="1" u="sng" dirty="0"/>
              <a:t>人口分析</a:t>
            </a:r>
            <a:r>
              <a:rPr lang="zh-CN" altLang="en-US" dirty="0"/>
              <a:t>：</a:t>
            </a:r>
            <a:r>
              <a:rPr lang="zh-CN" altLang="zh-CN" dirty="0"/>
              <a:t>人口密度高</a:t>
            </a:r>
            <a:r>
              <a:rPr lang="zh-CN" altLang="en-US" dirty="0"/>
              <a:t>、总体文化水平偏低、贫困人口较多；</a:t>
            </a:r>
            <a:endParaRPr lang="en-US" altLang="zh-CN" dirty="0"/>
          </a:p>
          <a:p>
            <a:pPr marL="457200" indent="-457200">
              <a:buFont typeface="+mj-lt"/>
              <a:buAutoNum type="circleNumDbPlain"/>
            </a:pPr>
            <a:r>
              <a:rPr lang="zh-CN" altLang="en-US" b="1" u="sng" dirty="0"/>
              <a:t>资源分析</a:t>
            </a:r>
            <a:r>
              <a:rPr lang="zh-CN" altLang="en-US" dirty="0"/>
              <a:t>：自身资源少，但居民归属感较强。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5" name="内容占位符 3"/>
          <p:cNvSpPr>
            <a:spLocks noGrp="1"/>
          </p:cNvSpPr>
          <p:nvPr>
            <p:ph idx="1"/>
          </p:nvPr>
        </p:nvSpPr>
        <p:spPr>
          <a:xfrm>
            <a:off x="323528" y="2602632"/>
            <a:ext cx="4104456" cy="3954752"/>
          </a:xfrm>
        </p:spPr>
        <p:txBody>
          <a:bodyPr>
            <a:normAutofit fontScale="92500"/>
          </a:bodyPr>
          <a:lstStyle/>
          <a:p>
            <a:r>
              <a:rPr lang="zh-CN" altLang="en-US" dirty="0"/>
              <a:t>案例：东南小区是一个典型的老式里弄。居民文化层次多为中学以下；彼此关系紧密，但也常常发生纠纷；弄口还有一个化粪池，由于年久失修，经常粪水四溢，有时居民甚至直接将粪便倒在外面，进出小区不得不忍着臭气掂起脚小心经过。小区无单独居委会，而是和其他几个小区合并成一个居委会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78564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5.1 </a:t>
            </a:r>
            <a:r>
              <a:rPr lang="zh-CN" altLang="en-US" dirty="0"/>
              <a:t>社区工作的内涵</a:t>
            </a:r>
            <a:br>
              <a:rPr lang="en-US" altLang="zh-CN" dirty="0"/>
            </a:br>
            <a:r>
              <a:rPr lang="en-US" altLang="zh-CN" dirty="0"/>
              <a:t>5.1.4 </a:t>
            </a:r>
            <a:r>
              <a:rPr lang="zh-CN" altLang="en-US" dirty="0"/>
              <a:t>社区工作的过程</a:t>
            </a:r>
          </a:p>
        </p:txBody>
      </p:sp>
      <p:sp>
        <p:nvSpPr>
          <p:cNvPr id="4" name="内容占位符 3"/>
          <p:cNvSpPr txBox="1">
            <a:spLocks/>
          </p:cNvSpPr>
          <p:nvPr/>
        </p:nvSpPr>
        <p:spPr>
          <a:xfrm>
            <a:off x="4572002" y="2661253"/>
            <a:ext cx="36999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2"/>
            </a:pPr>
            <a:r>
              <a:rPr lang="zh-CN" altLang="en-US" b="1" u="sng" dirty="0"/>
              <a:t>发现社区问题和需要</a:t>
            </a:r>
            <a:r>
              <a:rPr lang="zh-CN" altLang="en-US" dirty="0"/>
              <a:t>：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/>
              <a:t>路口化粪池的失修；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/>
              <a:t>贫困居民的救助；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/>
              <a:t>居民文化生活的充实；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dirty="0"/>
              <a:t>人际关系的和睦、文明素质的提高。</a:t>
            </a:r>
            <a:endParaRPr lang="en-US" altLang="zh-CN" dirty="0"/>
          </a:p>
          <a:p>
            <a:pPr marL="0" indent="0">
              <a:buNone/>
            </a:pPr>
            <a:endParaRPr lang="en-US" altLang="zh-CN" dirty="0"/>
          </a:p>
        </p:txBody>
      </p:sp>
      <p:sp>
        <p:nvSpPr>
          <p:cNvPr id="5" name="内容占位符 3"/>
          <p:cNvSpPr>
            <a:spLocks noGrp="1"/>
          </p:cNvSpPr>
          <p:nvPr>
            <p:ph idx="1"/>
          </p:nvPr>
        </p:nvSpPr>
        <p:spPr>
          <a:xfrm>
            <a:off x="323528" y="2602632"/>
            <a:ext cx="4104456" cy="3954752"/>
          </a:xfrm>
        </p:spPr>
        <p:txBody>
          <a:bodyPr>
            <a:normAutofit fontScale="92500"/>
          </a:bodyPr>
          <a:lstStyle/>
          <a:p>
            <a:r>
              <a:rPr lang="zh-CN" altLang="en-US" dirty="0"/>
              <a:t>案例：东南小区是一个典型的老式里弄。居民文化层次多为中学以下；彼此关系紧密，但也常常发生纠纷；弄口还有一个化粪池，由于年久失修，经常粪水四溢，有时居民甚至直接将粪便倒在外面，进出小区不得不忍着臭气掂起脚小心经过。小区无单独居委会，而是和其他几个小区合并成一个居委会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6670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5.1 </a:t>
            </a:r>
            <a:r>
              <a:rPr lang="zh-CN" altLang="en-US" dirty="0"/>
              <a:t>社区工作的内涵</a:t>
            </a:r>
            <a:br>
              <a:rPr lang="en-US" altLang="zh-CN" dirty="0"/>
            </a:br>
            <a:r>
              <a:rPr lang="en-US" altLang="zh-CN" dirty="0"/>
              <a:t>5.1.4 </a:t>
            </a:r>
            <a:r>
              <a:rPr lang="zh-CN" altLang="en-US" dirty="0"/>
              <a:t>社区工作的过程</a:t>
            </a:r>
          </a:p>
        </p:txBody>
      </p:sp>
      <p:sp>
        <p:nvSpPr>
          <p:cNvPr id="4" name="内容占位符 3"/>
          <p:cNvSpPr txBox="1">
            <a:spLocks/>
          </p:cNvSpPr>
          <p:nvPr/>
        </p:nvSpPr>
        <p:spPr>
          <a:xfrm>
            <a:off x="4616485" y="2708920"/>
            <a:ext cx="4203989" cy="36948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3"/>
            </a:pPr>
            <a:r>
              <a:rPr lang="zh-CN" altLang="en-US" b="1" u="sng" dirty="0"/>
              <a:t>建立工作目标和标准</a:t>
            </a:r>
            <a:r>
              <a:rPr lang="zh-CN" altLang="en-US" dirty="0"/>
              <a:t>：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b="1" u="sng" dirty="0"/>
              <a:t>根据背景和分析，确定 行动主题（总目标）</a:t>
            </a:r>
            <a:r>
              <a:rPr lang="zh-CN" altLang="en-US" dirty="0"/>
              <a:t>：以提高小区综合文明水平为核心的行动；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b="1" u="sng" dirty="0"/>
              <a:t>具体目标</a:t>
            </a:r>
            <a:r>
              <a:rPr lang="zh-CN" altLang="en-US" dirty="0"/>
              <a:t>：修复化粪池、使贫困居民得到基本生活帮助、形成稳定和持久的文化活动或设施、减少居民之间冲突次数到一定水平；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b="1" u="sng" dirty="0"/>
              <a:t>根据具体目标制定可行方案和评估标准</a:t>
            </a:r>
            <a:r>
              <a:rPr lang="zh-CN" altLang="en-US" dirty="0"/>
              <a:t>。</a:t>
            </a:r>
            <a:endParaRPr lang="en-US" altLang="zh-CN" dirty="0"/>
          </a:p>
        </p:txBody>
      </p:sp>
      <p:sp>
        <p:nvSpPr>
          <p:cNvPr id="5" name="内容占位符 3"/>
          <p:cNvSpPr>
            <a:spLocks noGrp="1"/>
          </p:cNvSpPr>
          <p:nvPr>
            <p:ph idx="1"/>
          </p:nvPr>
        </p:nvSpPr>
        <p:spPr>
          <a:xfrm>
            <a:off x="323528" y="2602632"/>
            <a:ext cx="4104456" cy="3954752"/>
          </a:xfrm>
        </p:spPr>
        <p:txBody>
          <a:bodyPr>
            <a:normAutofit fontScale="92500"/>
          </a:bodyPr>
          <a:lstStyle/>
          <a:p>
            <a:r>
              <a:rPr lang="zh-CN" altLang="en-US" dirty="0"/>
              <a:t>案例：东南小区是一个典型的老式里弄。居民文化层次多为中学以下；彼此关系紧密，但也常常发生纠纷；弄口还有一个化粪池，由于年久失修，经常粪水四溢，有时居民甚至直接将粪便倒在外面，进出小区不得不忍着臭气掂起脚小心经过。小区无单独居委会，而是和其他几个小区合并成一个居委会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947149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5.1 </a:t>
            </a:r>
            <a:r>
              <a:rPr lang="zh-CN" altLang="en-US" dirty="0"/>
              <a:t>社区工作的内涵</a:t>
            </a:r>
            <a:br>
              <a:rPr lang="en-US" altLang="zh-CN" dirty="0"/>
            </a:br>
            <a:r>
              <a:rPr lang="en-US" altLang="zh-CN" dirty="0"/>
              <a:t>5.1.4 </a:t>
            </a:r>
            <a:r>
              <a:rPr lang="zh-CN" altLang="en-US" dirty="0"/>
              <a:t>社区工作的过程</a:t>
            </a:r>
          </a:p>
        </p:txBody>
      </p:sp>
      <p:sp>
        <p:nvSpPr>
          <p:cNvPr id="5" name="内容占位符 3"/>
          <p:cNvSpPr txBox="1">
            <a:spLocks/>
          </p:cNvSpPr>
          <p:nvPr/>
        </p:nvSpPr>
        <p:spPr>
          <a:xfrm>
            <a:off x="4644008" y="2420888"/>
            <a:ext cx="4320480" cy="427087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4"/>
            </a:pPr>
            <a:r>
              <a:rPr lang="zh-CN" altLang="en-US" b="1" u="sng" dirty="0"/>
              <a:t>计划执行</a:t>
            </a:r>
            <a:r>
              <a:rPr lang="zh-CN" altLang="en-US" dirty="0"/>
              <a:t>：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b="1" u="sng" dirty="0"/>
              <a:t>形成工作细表</a:t>
            </a:r>
            <a:r>
              <a:rPr lang="zh-CN" altLang="en-US" dirty="0"/>
              <a:t>（任务分配）；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b="1" u="sng" dirty="0"/>
              <a:t>确定各种工作技术：</a:t>
            </a:r>
            <a:r>
              <a:rPr lang="zh-CN" altLang="en-US" dirty="0"/>
              <a:t>联系和发动群众，培养义工和社区领袖参与社区建设；</a:t>
            </a:r>
            <a:r>
              <a:rPr lang="zh-CN" altLang="en-US"/>
              <a:t>建立和联系</a:t>
            </a:r>
            <a:r>
              <a:rPr lang="zh-CN" altLang="en-US" dirty="0"/>
              <a:t>组织；利用</a:t>
            </a:r>
            <a:r>
              <a:rPr lang="zh-CN" altLang="en-US" b="1" u="sng" dirty="0"/>
              <a:t>社会和舆论</a:t>
            </a:r>
            <a:r>
              <a:rPr lang="zh-CN" altLang="en-US" dirty="0"/>
              <a:t>手段；</a:t>
            </a:r>
            <a:endParaRPr lang="en-US" altLang="zh-CN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b="1" u="sng" dirty="0"/>
              <a:t>落实具体目标</a:t>
            </a:r>
            <a:r>
              <a:rPr lang="zh-CN" altLang="en-US" dirty="0"/>
              <a:t>：</a:t>
            </a:r>
            <a:endParaRPr lang="en-US" altLang="zh-CN" dirty="0"/>
          </a:p>
          <a:p>
            <a:pPr marL="457200" indent="-457200">
              <a:buFont typeface="+mj-lt"/>
              <a:buAutoNum type="alphaUcPeriod"/>
            </a:pPr>
            <a:r>
              <a:rPr lang="zh-CN" altLang="en-US" sz="2500" dirty="0"/>
              <a:t>社区居民联名向政府部门申诉修复化粪池、建立小区公共娱乐设施；</a:t>
            </a:r>
            <a:endParaRPr lang="en-US" altLang="zh-CN" sz="2500" dirty="0"/>
          </a:p>
          <a:p>
            <a:pPr marL="457200" indent="-457200">
              <a:buFont typeface="+mj-lt"/>
              <a:buAutoNum type="alphaUcPeriod"/>
            </a:pPr>
            <a:r>
              <a:rPr lang="zh-CN" altLang="en-US" sz="2500" dirty="0"/>
              <a:t>为贫困居民申请社会求助，可适当利用媒体帮助给这些居民以社会关怀和支持；</a:t>
            </a:r>
            <a:endParaRPr lang="en-US" altLang="zh-CN" sz="2500" dirty="0"/>
          </a:p>
          <a:p>
            <a:pPr marL="457200" indent="-457200">
              <a:buFont typeface="+mj-lt"/>
              <a:buAutoNum type="alphaUcPeriod"/>
            </a:pPr>
            <a:r>
              <a:rPr lang="zh-CN" altLang="en-US" sz="2500" dirty="0"/>
              <a:t>利用社区志愿者宣传社区邻里的和睦，并发动大家主动关心贫困居民；</a:t>
            </a:r>
            <a:endParaRPr lang="en-US" altLang="zh-CN" sz="2500" dirty="0"/>
          </a:p>
          <a:p>
            <a:pPr marL="457200" indent="-457200">
              <a:buFont typeface="+mj-lt"/>
              <a:buAutoNum type="alphaUcPeriod"/>
            </a:pPr>
            <a:r>
              <a:rPr lang="zh-CN" altLang="en-US" sz="2500" dirty="0"/>
              <a:t>定期组织社区文娱活动，邀请有才艺的志愿者主持参与等。</a:t>
            </a:r>
            <a:endParaRPr lang="en-US" altLang="zh-CN" sz="2500" dirty="0"/>
          </a:p>
        </p:txBody>
      </p:sp>
      <p:sp>
        <p:nvSpPr>
          <p:cNvPr id="6" name="内容占位符 3"/>
          <p:cNvSpPr>
            <a:spLocks noGrp="1"/>
          </p:cNvSpPr>
          <p:nvPr>
            <p:ph idx="1"/>
          </p:nvPr>
        </p:nvSpPr>
        <p:spPr>
          <a:xfrm>
            <a:off x="323528" y="2602632"/>
            <a:ext cx="4104456" cy="3954752"/>
          </a:xfrm>
        </p:spPr>
        <p:txBody>
          <a:bodyPr>
            <a:normAutofit fontScale="92500"/>
          </a:bodyPr>
          <a:lstStyle/>
          <a:p>
            <a:r>
              <a:rPr lang="zh-CN" altLang="en-US" dirty="0"/>
              <a:t>案例：东南小区是一个典型的老式里弄。居民文化层次多为中学以下；彼此关系紧密，但也常常发生纠纷；弄口还有一个化粪池，由于年久失修，经常粪水四溢，有时居民甚至直接将粪便倒在外面，进出小区不得不忍着臭气掂起脚小心经过。小区无单独居委会，而是和其他几个小区合并成一个居委会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815819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5.1 </a:t>
            </a:r>
            <a:r>
              <a:rPr lang="zh-CN" altLang="en-US" dirty="0"/>
              <a:t>社区工作的内涵</a:t>
            </a:r>
            <a:br>
              <a:rPr lang="en-US" altLang="zh-CN" dirty="0"/>
            </a:br>
            <a:r>
              <a:rPr lang="en-US" altLang="zh-CN" dirty="0"/>
              <a:t>5.1.4 </a:t>
            </a:r>
            <a:r>
              <a:rPr lang="zh-CN" altLang="en-US" dirty="0"/>
              <a:t>社区工作的过程</a:t>
            </a:r>
          </a:p>
        </p:txBody>
      </p:sp>
      <p:sp>
        <p:nvSpPr>
          <p:cNvPr id="4" name="内容占位符 3"/>
          <p:cNvSpPr txBox="1">
            <a:spLocks/>
          </p:cNvSpPr>
          <p:nvPr/>
        </p:nvSpPr>
        <p:spPr>
          <a:xfrm>
            <a:off x="4572000" y="2708920"/>
            <a:ext cx="4320480" cy="40548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>
              <a:buFont typeface="+mj-lt"/>
              <a:buAutoNum type="arabicPeriod" startAt="5"/>
            </a:pPr>
            <a:r>
              <a:rPr lang="zh-CN" altLang="en-US" sz="2500" b="1" u="sng" dirty="0"/>
              <a:t>撤离、评估与反思</a:t>
            </a:r>
            <a:r>
              <a:rPr lang="zh-CN" altLang="en-US" sz="2500" dirty="0"/>
              <a:t>：</a:t>
            </a:r>
            <a:endParaRPr lang="en-US" altLang="zh-CN" sz="2500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500" b="1" u="sng" dirty="0"/>
              <a:t>撤离</a:t>
            </a:r>
            <a:r>
              <a:rPr lang="zh-CN" altLang="en-US" sz="2500" dirty="0"/>
              <a:t>：完成各种收尾工作，处理</a:t>
            </a:r>
            <a:r>
              <a:rPr lang="zh-CN" altLang="en-US" sz="2500" b="1" u="sng" dirty="0"/>
              <a:t>离别情绪</a:t>
            </a:r>
            <a:r>
              <a:rPr lang="zh-CN" altLang="en-US" sz="2500" dirty="0"/>
              <a:t>，与合作者</a:t>
            </a:r>
            <a:r>
              <a:rPr lang="zh-CN" altLang="en-US" sz="2500" b="1" u="sng" dirty="0"/>
              <a:t>讨论未来的稳定</a:t>
            </a:r>
            <a:r>
              <a:rPr lang="zh-CN" altLang="en-US" sz="2500" dirty="0"/>
              <a:t>持续成果的方案，并</a:t>
            </a:r>
            <a:r>
              <a:rPr lang="zh-CN" altLang="en-US" sz="2500" b="1" u="sng" dirty="0"/>
              <a:t>确定撤离时机</a:t>
            </a:r>
            <a:r>
              <a:rPr lang="zh-CN" altLang="en-US" sz="2500" dirty="0"/>
              <a:t>；</a:t>
            </a:r>
            <a:endParaRPr lang="en-US" altLang="zh-CN" sz="2500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500" b="1" u="sng" dirty="0"/>
              <a:t>评估</a:t>
            </a:r>
            <a:r>
              <a:rPr lang="zh-CN" altLang="en-US" sz="2500" dirty="0"/>
              <a:t>：使用各种专业手段</a:t>
            </a:r>
            <a:r>
              <a:rPr lang="zh-CN" altLang="en-US" sz="2500" b="1" u="sng" dirty="0"/>
              <a:t>检测实施的效果</a:t>
            </a:r>
            <a:r>
              <a:rPr lang="zh-CN" altLang="en-US" sz="2500" dirty="0"/>
              <a:t>；</a:t>
            </a:r>
            <a:endParaRPr lang="en-US" altLang="zh-CN" sz="2500" dirty="0"/>
          </a:p>
          <a:p>
            <a:pPr marL="457200" indent="-457200">
              <a:buFont typeface="+mj-ea"/>
              <a:buAutoNum type="circleNumDbPlain"/>
            </a:pPr>
            <a:r>
              <a:rPr lang="zh-CN" altLang="en-US" sz="2500" b="1" u="sng" dirty="0"/>
              <a:t>反思</a:t>
            </a:r>
            <a:r>
              <a:rPr lang="zh-CN" altLang="en-US" sz="2500" dirty="0"/>
              <a:t>：包括</a:t>
            </a:r>
            <a:r>
              <a:rPr lang="zh-CN" altLang="en-US" sz="2500" b="1" u="sng" dirty="0"/>
              <a:t>目标达成的情况</a:t>
            </a:r>
            <a:r>
              <a:rPr lang="zh-CN" altLang="en-US" sz="2500" dirty="0"/>
              <a:t>以及对</a:t>
            </a:r>
            <a:r>
              <a:rPr lang="zh-CN" altLang="en-US" sz="2500" b="1" u="sng" dirty="0"/>
              <a:t>今后工作的启示</a:t>
            </a:r>
            <a:r>
              <a:rPr lang="zh-CN" altLang="en-US" sz="2500" dirty="0"/>
              <a:t>。</a:t>
            </a:r>
            <a:endParaRPr lang="en-US" altLang="zh-CN" sz="2500" dirty="0"/>
          </a:p>
        </p:txBody>
      </p:sp>
      <p:sp>
        <p:nvSpPr>
          <p:cNvPr id="5" name="内容占位符 3"/>
          <p:cNvSpPr>
            <a:spLocks noGrp="1"/>
          </p:cNvSpPr>
          <p:nvPr>
            <p:ph idx="1"/>
          </p:nvPr>
        </p:nvSpPr>
        <p:spPr>
          <a:xfrm>
            <a:off x="323528" y="2602632"/>
            <a:ext cx="4104456" cy="3954752"/>
          </a:xfrm>
        </p:spPr>
        <p:txBody>
          <a:bodyPr>
            <a:normAutofit fontScale="92500"/>
          </a:bodyPr>
          <a:lstStyle/>
          <a:p>
            <a:r>
              <a:rPr lang="zh-CN" altLang="en-US" dirty="0"/>
              <a:t>案例：东南小区是一个典型的老式里弄。居民文化层次多为中学以下；彼此关系紧密，但也常常发生纠纷；弄口还有一个化粪池，由于年久失修，经常粪水四溢，有时居民甚至直接将粪便倒在外面，进出小区不得不忍着臭气掂起脚小心经过。小区无单独居委会，而是和其他几个小区合并成一个居委会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97645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本次课程小结</a:t>
            </a:r>
          </a:p>
        </p:txBody>
      </p:sp>
      <p:graphicFrame>
        <p:nvGraphicFramePr>
          <p:cNvPr id="28" name="内容占位符 2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4129523"/>
              </p:ext>
            </p:extLst>
          </p:nvPr>
        </p:nvGraphicFramePr>
        <p:xfrm>
          <a:off x="251520" y="2420888"/>
          <a:ext cx="8352928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004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波形">
  <a:themeElements>
    <a:clrScheme name="暗香扑面">
      <a:dk1>
        <a:sysClr val="windowText" lastClr="000000"/>
      </a:dk1>
      <a:lt1>
        <a:sysClr val="window" lastClr="FFFFFF"/>
      </a:lt1>
      <a:dk2>
        <a:srgbClr val="2F2F2F"/>
      </a:dk2>
      <a:lt2>
        <a:srgbClr val="FFFFF4"/>
      </a:lt2>
      <a:accent1>
        <a:srgbClr val="918415"/>
      </a:accent1>
      <a:accent2>
        <a:srgbClr val="C47546"/>
      </a:accent2>
      <a:accent3>
        <a:srgbClr val="AFB591"/>
      </a:accent3>
      <a:accent4>
        <a:srgbClr val="B9945B"/>
      </a:accent4>
      <a:accent5>
        <a:srgbClr val="85ADBC"/>
      </a:accent5>
      <a:accent6>
        <a:srgbClr val="E5B440"/>
      </a:accent6>
      <a:hlink>
        <a:srgbClr val="00D5D5"/>
      </a:hlink>
      <a:folHlink>
        <a:srgbClr val="DD00DD"/>
      </a:folHlink>
    </a:clrScheme>
    <a:fontScheme name="波形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波形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802</TotalTime>
  <Words>1128</Words>
  <Application>Microsoft Office PowerPoint</Application>
  <PresentationFormat>全屏显示(4:3)</PresentationFormat>
  <Paragraphs>70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5" baseType="lpstr">
      <vt:lpstr>华文楷体</vt:lpstr>
      <vt:lpstr>华文新魏</vt:lpstr>
      <vt:lpstr>Candara</vt:lpstr>
      <vt:lpstr>Symbol</vt:lpstr>
      <vt:lpstr>波形</vt:lpstr>
      <vt:lpstr>社会工作基本理论与实务 第5章 社区工作</vt:lpstr>
      <vt:lpstr>本节课程内容概要</vt:lpstr>
      <vt:lpstr>作业展示：按照现有对社区工作认识、结合新课预习，针对以下案例展示你的工作方法</vt:lpstr>
      <vt:lpstr>5.1 社区工作的内涵 5.1.4 社区工作的过程</vt:lpstr>
      <vt:lpstr>5.1 社区工作的内涵 5.1.4 社区工作的过程</vt:lpstr>
      <vt:lpstr>5.1 社区工作的内涵 5.1.4 社区工作的过程</vt:lpstr>
      <vt:lpstr>5.1 社区工作的内涵 5.1.4 社区工作的过程</vt:lpstr>
      <vt:lpstr>5.1 社区工作的内涵 5.1.4 社区工作的过程</vt:lpstr>
      <vt:lpstr>本次课程小结</vt:lpstr>
      <vt:lpstr>预习：5.2 社区工作的理论模式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社会工作基本理论与方法 第7单元 社区工作</dc:title>
  <dc:creator>dell</dc:creator>
  <cp:lastModifiedBy>admin</cp:lastModifiedBy>
  <cp:revision>64</cp:revision>
  <dcterms:created xsi:type="dcterms:W3CDTF">2014-02-07T13:09:06Z</dcterms:created>
  <dcterms:modified xsi:type="dcterms:W3CDTF">2018-10-15T04:15:20Z</dcterms:modified>
</cp:coreProperties>
</file>