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76" r:id="rId3"/>
    <p:sldId id="257" r:id="rId4"/>
    <p:sldId id="260" r:id="rId5"/>
    <p:sldId id="272" r:id="rId6"/>
    <p:sldId id="271" r:id="rId7"/>
    <p:sldId id="273" r:id="rId8"/>
    <p:sldId id="274" r:id="rId9"/>
    <p:sldId id="275" r:id="rId10"/>
    <p:sldId id="270" r:id="rId11"/>
    <p:sldId id="267" r:id="rId12"/>
    <p:sldId id="27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2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D9A7DA-6C47-4AFD-B107-DFF9E795A8F7}" type="doc">
      <dgm:prSet loTypeId="urn:microsoft.com/office/officeart/2005/8/layout/lProcess3" loCatId="process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zh-CN" altLang="en-US"/>
        </a:p>
      </dgm:t>
    </dgm:pt>
    <dgm:pt modelId="{5C07DB11-C06A-4B62-8968-84776F1146EC}">
      <dgm:prSet/>
      <dgm:spPr/>
      <dgm:t>
        <a:bodyPr/>
        <a:lstStyle/>
        <a:p>
          <a:pPr rtl="0"/>
          <a:r>
            <a:rPr lang="zh-CN" dirty="0" smtClean="0"/>
            <a:t>问题</a:t>
          </a:r>
          <a:endParaRPr lang="zh-CN" dirty="0"/>
        </a:p>
      </dgm:t>
    </dgm:pt>
    <dgm:pt modelId="{9ABC50E7-7DAE-4EBF-A215-BC6F01CE970A}" type="parTrans" cxnId="{5D7B1986-E25A-45FB-8280-432A1266715D}">
      <dgm:prSet/>
      <dgm:spPr/>
      <dgm:t>
        <a:bodyPr/>
        <a:lstStyle/>
        <a:p>
          <a:endParaRPr lang="zh-CN" altLang="en-US"/>
        </a:p>
      </dgm:t>
    </dgm:pt>
    <dgm:pt modelId="{CDBA287F-D3E5-4955-8C8E-C1F35A89AC26}" type="sibTrans" cxnId="{5D7B1986-E25A-45FB-8280-432A1266715D}">
      <dgm:prSet/>
      <dgm:spPr/>
      <dgm:t>
        <a:bodyPr/>
        <a:lstStyle/>
        <a:p>
          <a:endParaRPr lang="zh-CN" altLang="en-US"/>
        </a:p>
      </dgm:t>
    </dgm:pt>
    <dgm:pt modelId="{494105D1-22F0-4000-8E6B-9E619599EB4A}">
      <dgm:prSet/>
      <dgm:spPr/>
      <dgm:t>
        <a:bodyPr/>
        <a:lstStyle/>
        <a:p>
          <a:pPr rtl="0"/>
          <a:r>
            <a:rPr lang="zh-CN" smtClean="0"/>
            <a:t>人</a:t>
          </a:r>
          <a:endParaRPr lang="zh-CN"/>
        </a:p>
      </dgm:t>
    </dgm:pt>
    <dgm:pt modelId="{289649EB-D7E8-4728-9B9A-256C784F21D2}" type="parTrans" cxnId="{D9C8C166-052D-4E37-888D-D92DB869B685}">
      <dgm:prSet/>
      <dgm:spPr/>
      <dgm:t>
        <a:bodyPr/>
        <a:lstStyle/>
        <a:p>
          <a:endParaRPr lang="zh-CN" altLang="en-US"/>
        </a:p>
      </dgm:t>
    </dgm:pt>
    <dgm:pt modelId="{4E60436F-3648-41FF-9C2A-A0C0433BE8C3}" type="sibTrans" cxnId="{D9C8C166-052D-4E37-888D-D92DB869B685}">
      <dgm:prSet/>
      <dgm:spPr/>
      <dgm:t>
        <a:bodyPr/>
        <a:lstStyle/>
        <a:p>
          <a:endParaRPr lang="zh-CN" altLang="en-US"/>
        </a:p>
      </dgm:t>
    </dgm:pt>
    <dgm:pt modelId="{91909704-35D5-4046-B64B-8D6EBBE25774}">
      <dgm:prSet/>
      <dgm:spPr/>
      <dgm:t>
        <a:bodyPr/>
        <a:lstStyle/>
        <a:p>
          <a:pPr rtl="0"/>
          <a:r>
            <a:rPr lang="zh-CN" smtClean="0"/>
            <a:t>环境</a:t>
          </a:r>
          <a:endParaRPr lang="zh-CN"/>
        </a:p>
      </dgm:t>
    </dgm:pt>
    <dgm:pt modelId="{F9E1A9D3-4C73-4640-A95E-D8F88B864533}" type="parTrans" cxnId="{94CC0EEA-79FE-4402-93F0-CBE2C6D8E332}">
      <dgm:prSet/>
      <dgm:spPr/>
      <dgm:t>
        <a:bodyPr/>
        <a:lstStyle/>
        <a:p>
          <a:endParaRPr lang="zh-CN" altLang="en-US"/>
        </a:p>
      </dgm:t>
    </dgm:pt>
    <dgm:pt modelId="{128C6AC8-2B1A-42E3-A566-07907FD498AF}" type="sibTrans" cxnId="{94CC0EEA-79FE-4402-93F0-CBE2C6D8E332}">
      <dgm:prSet/>
      <dgm:spPr/>
      <dgm:t>
        <a:bodyPr/>
        <a:lstStyle/>
        <a:p>
          <a:endParaRPr lang="zh-CN" altLang="en-US"/>
        </a:p>
      </dgm:t>
    </dgm:pt>
    <dgm:pt modelId="{822034A7-F996-4088-A1B6-6989A7CE4BA6}" type="pres">
      <dgm:prSet presAssocID="{51D9A7DA-6C47-4AFD-B107-DFF9E795A8F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4F068C2-D67C-4056-9319-C3F53FDD35C0}" type="pres">
      <dgm:prSet presAssocID="{5C07DB11-C06A-4B62-8968-84776F1146EC}" presName="horFlow" presStyleCnt="0"/>
      <dgm:spPr/>
    </dgm:pt>
    <dgm:pt modelId="{12FFB544-7C97-478B-8A29-C9A3A69B9FB6}" type="pres">
      <dgm:prSet presAssocID="{5C07DB11-C06A-4B62-8968-84776F1146EC}" presName="bigChev" presStyleLbl="node1" presStyleIdx="0" presStyleCnt="3" custLinFactY="-36457" custLinFactNeighborX="-3031" custLinFactNeighborY="-100000"/>
      <dgm:spPr/>
      <dgm:t>
        <a:bodyPr/>
        <a:lstStyle/>
        <a:p>
          <a:endParaRPr lang="zh-CN" altLang="en-US"/>
        </a:p>
      </dgm:t>
    </dgm:pt>
    <dgm:pt modelId="{931E1151-3C45-4B9E-9045-2C88781B7836}" type="pres">
      <dgm:prSet presAssocID="{5C07DB11-C06A-4B62-8968-84776F1146EC}" presName="vSp" presStyleCnt="0"/>
      <dgm:spPr/>
    </dgm:pt>
    <dgm:pt modelId="{563474DA-CF2D-4BC0-99CF-B0517577209A}" type="pres">
      <dgm:prSet presAssocID="{494105D1-22F0-4000-8E6B-9E619599EB4A}" presName="horFlow" presStyleCnt="0"/>
      <dgm:spPr/>
    </dgm:pt>
    <dgm:pt modelId="{4BFE1995-1522-413E-BF7C-CF8FBA59D31F}" type="pres">
      <dgm:prSet presAssocID="{494105D1-22F0-4000-8E6B-9E619599EB4A}" presName="bigChev" presStyleLbl="node1" presStyleIdx="1" presStyleCnt="3"/>
      <dgm:spPr/>
      <dgm:t>
        <a:bodyPr/>
        <a:lstStyle/>
        <a:p>
          <a:endParaRPr lang="zh-CN" altLang="en-US"/>
        </a:p>
      </dgm:t>
    </dgm:pt>
    <dgm:pt modelId="{18E61C85-3D09-45DF-AAE6-72312EE32526}" type="pres">
      <dgm:prSet presAssocID="{494105D1-22F0-4000-8E6B-9E619599EB4A}" presName="vSp" presStyleCnt="0"/>
      <dgm:spPr/>
    </dgm:pt>
    <dgm:pt modelId="{67193553-246B-4B7A-ACB8-01766093BEF5}" type="pres">
      <dgm:prSet presAssocID="{91909704-35D5-4046-B64B-8D6EBBE25774}" presName="horFlow" presStyleCnt="0"/>
      <dgm:spPr/>
    </dgm:pt>
    <dgm:pt modelId="{A1B9A9D5-D138-46BF-A594-1B3B7A51B8E2}" type="pres">
      <dgm:prSet presAssocID="{91909704-35D5-4046-B64B-8D6EBBE25774}" presName="bigChev" presStyleLbl="node1" presStyleIdx="2" presStyleCnt="3" custLinFactY="36557" custLinFactNeighborY="100000"/>
      <dgm:spPr/>
      <dgm:t>
        <a:bodyPr/>
        <a:lstStyle/>
        <a:p>
          <a:endParaRPr lang="zh-CN" altLang="en-US"/>
        </a:p>
      </dgm:t>
    </dgm:pt>
  </dgm:ptLst>
  <dgm:cxnLst>
    <dgm:cxn modelId="{5D7B1986-E25A-45FB-8280-432A1266715D}" srcId="{51D9A7DA-6C47-4AFD-B107-DFF9E795A8F7}" destId="{5C07DB11-C06A-4B62-8968-84776F1146EC}" srcOrd="0" destOrd="0" parTransId="{9ABC50E7-7DAE-4EBF-A215-BC6F01CE970A}" sibTransId="{CDBA287F-D3E5-4955-8C8E-C1F35A89AC26}"/>
    <dgm:cxn modelId="{BBB16E9C-713D-4277-910F-65B030605133}" type="presOf" srcId="{494105D1-22F0-4000-8E6B-9E619599EB4A}" destId="{4BFE1995-1522-413E-BF7C-CF8FBA59D31F}" srcOrd="0" destOrd="0" presId="urn:microsoft.com/office/officeart/2005/8/layout/lProcess3"/>
    <dgm:cxn modelId="{94CC0EEA-79FE-4402-93F0-CBE2C6D8E332}" srcId="{51D9A7DA-6C47-4AFD-B107-DFF9E795A8F7}" destId="{91909704-35D5-4046-B64B-8D6EBBE25774}" srcOrd="2" destOrd="0" parTransId="{F9E1A9D3-4C73-4640-A95E-D8F88B864533}" sibTransId="{128C6AC8-2B1A-42E3-A566-07907FD498AF}"/>
    <dgm:cxn modelId="{65BB2A47-D84A-4CC2-9832-B12894849D09}" type="presOf" srcId="{91909704-35D5-4046-B64B-8D6EBBE25774}" destId="{A1B9A9D5-D138-46BF-A594-1B3B7A51B8E2}" srcOrd="0" destOrd="0" presId="urn:microsoft.com/office/officeart/2005/8/layout/lProcess3"/>
    <dgm:cxn modelId="{E3FEA2EE-61B6-4C95-9F99-45F15E622C86}" type="presOf" srcId="{51D9A7DA-6C47-4AFD-B107-DFF9E795A8F7}" destId="{822034A7-F996-4088-A1B6-6989A7CE4BA6}" srcOrd="0" destOrd="0" presId="urn:microsoft.com/office/officeart/2005/8/layout/lProcess3"/>
    <dgm:cxn modelId="{D9C8C166-052D-4E37-888D-D92DB869B685}" srcId="{51D9A7DA-6C47-4AFD-B107-DFF9E795A8F7}" destId="{494105D1-22F0-4000-8E6B-9E619599EB4A}" srcOrd="1" destOrd="0" parTransId="{289649EB-D7E8-4728-9B9A-256C784F21D2}" sibTransId="{4E60436F-3648-41FF-9C2A-A0C0433BE8C3}"/>
    <dgm:cxn modelId="{050A22E6-E4C7-4493-A175-8E8301530A93}" type="presOf" srcId="{5C07DB11-C06A-4B62-8968-84776F1146EC}" destId="{12FFB544-7C97-478B-8A29-C9A3A69B9FB6}" srcOrd="0" destOrd="0" presId="urn:microsoft.com/office/officeart/2005/8/layout/lProcess3"/>
    <dgm:cxn modelId="{AB7C011B-E30C-433E-9FA7-DBBC5C62B7DC}" type="presParOf" srcId="{822034A7-F996-4088-A1B6-6989A7CE4BA6}" destId="{54F068C2-D67C-4056-9319-C3F53FDD35C0}" srcOrd="0" destOrd="0" presId="urn:microsoft.com/office/officeart/2005/8/layout/lProcess3"/>
    <dgm:cxn modelId="{5C3CB594-AEA7-4AD8-98B1-1119B63B22C4}" type="presParOf" srcId="{54F068C2-D67C-4056-9319-C3F53FDD35C0}" destId="{12FFB544-7C97-478B-8A29-C9A3A69B9FB6}" srcOrd="0" destOrd="0" presId="urn:microsoft.com/office/officeart/2005/8/layout/lProcess3"/>
    <dgm:cxn modelId="{484A1679-7B61-4C48-82A7-B01EF78B6193}" type="presParOf" srcId="{822034A7-F996-4088-A1B6-6989A7CE4BA6}" destId="{931E1151-3C45-4B9E-9045-2C88781B7836}" srcOrd="1" destOrd="0" presId="urn:microsoft.com/office/officeart/2005/8/layout/lProcess3"/>
    <dgm:cxn modelId="{87911702-B562-404B-B3B3-4F48BAD14AF9}" type="presParOf" srcId="{822034A7-F996-4088-A1B6-6989A7CE4BA6}" destId="{563474DA-CF2D-4BC0-99CF-B0517577209A}" srcOrd="2" destOrd="0" presId="urn:microsoft.com/office/officeart/2005/8/layout/lProcess3"/>
    <dgm:cxn modelId="{402C53FD-1883-4900-BDE3-78B39EB739CF}" type="presParOf" srcId="{563474DA-CF2D-4BC0-99CF-B0517577209A}" destId="{4BFE1995-1522-413E-BF7C-CF8FBA59D31F}" srcOrd="0" destOrd="0" presId="urn:microsoft.com/office/officeart/2005/8/layout/lProcess3"/>
    <dgm:cxn modelId="{5D3AAC82-BC8F-43B1-8A29-F6F5AE33CEBD}" type="presParOf" srcId="{822034A7-F996-4088-A1B6-6989A7CE4BA6}" destId="{18E61C85-3D09-45DF-AAE6-72312EE32526}" srcOrd="3" destOrd="0" presId="urn:microsoft.com/office/officeart/2005/8/layout/lProcess3"/>
    <dgm:cxn modelId="{8D1EC48B-959E-4C0E-A593-0A9D1660790C}" type="presParOf" srcId="{822034A7-F996-4088-A1B6-6989A7CE4BA6}" destId="{67193553-246B-4B7A-ACB8-01766093BEF5}" srcOrd="4" destOrd="0" presId="urn:microsoft.com/office/officeart/2005/8/layout/lProcess3"/>
    <dgm:cxn modelId="{04105B6F-AE1E-4085-AD54-D5BD616E31DA}" type="presParOf" srcId="{67193553-246B-4B7A-ACB8-01766093BEF5}" destId="{A1B9A9D5-D138-46BF-A594-1B3B7A51B8E2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FB544-7C97-478B-8A29-C9A3A69B9FB6}">
      <dsp:nvSpPr>
        <dsp:cNvPr id="0" name=""/>
        <dsp:cNvSpPr/>
      </dsp:nvSpPr>
      <dsp:spPr>
        <a:xfrm>
          <a:off x="0" y="626520"/>
          <a:ext cx="1467685" cy="5870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dirty="0" smtClean="0"/>
            <a:t>问题</a:t>
          </a:r>
          <a:endParaRPr lang="zh-CN" sz="3100" kern="1200" dirty="0"/>
        </a:p>
      </dsp:txBody>
      <dsp:txXfrm>
        <a:off x="293537" y="626520"/>
        <a:ext cx="880611" cy="587074"/>
      </dsp:txXfrm>
    </dsp:sp>
    <dsp:sp modelId="{4BFE1995-1522-413E-BF7C-CF8FBA59D31F}">
      <dsp:nvSpPr>
        <dsp:cNvPr id="0" name=""/>
        <dsp:cNvSpPr/>
      </dsp:nvSpPr>
      <dsp:spPr>
        <a:xfrm>
          <a:off x="0" y="2096888"/>
          <a:ext cx="1467685" cy="5870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smtClean="0"/>
            <a:t>人</a:t>
          </a:r>
          <a:endParaRPr lang="zh-CN" sz="3100" kern="1200"/>
        </a:p>
      </dsp:txBody>
      <dsp:txXfrm>
        <a:off x="293537" y="2096888"/>
        <a:ext cx="880611" cy="587074"/>
      </dsp:txXfrm>
    </dsp:sp>
    <dsp:sp modelId="{A1B9A9D5-D138-46BF-A594-1B3B7A51B8E2}">
      <dsp:nvSpPr>
        <dsp:cNvPr id="0" name=""/>
        <dsp:cNvSpPr/>
      </dsp:nvSpPr>
      <dsp:spPr>
        <a:xfrm>
          <a:off x="0" y="3567843"/>
          <a:ext cx="1467685" cy="5870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smtClean="0"/>
            <a:t>环境</a:t>
          </a:r>
          <a:endParaRPr lang="zh-CN" sz="3100" kern="1200"/>
        </a:p>
      </dsp:txBody>
      <dsp:txXfrm>
        <a:off x="293537" y="3567843"/>
        <a:ext cx="880611" cy="587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2E851-7271-48BB-8285-245433AFD9A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451B6-5F5C-4099-B93A-6BD05D45BF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25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B24-F7A0-44C5-8918-0DE51DA1FF7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C105-52D0-474F-85F6-E91870FF575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B24-F7A0-44C5-8918-0DE51DA1FF7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C105-52D0-474F-85F6-E91870FF575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B24-F7A0-44C5-8918-0DE51DA1FF7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C105-52D0-474F-85F6-E91870FF575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B24-F7A0-44C5-8918-0DE51DA1FF7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C105-52D0-474F-85F6-E91870FF575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B24-F7A0-44C5-8918-0DE51DA1FF7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C105-52D0-474F-85F6-E91870FF575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B24-F7A0-44C5-8918-0DE51DA1FF7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C105-52D0-474F-85F6-E91870FF575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B24-F7A0-44C5-8918-0DE51DA1FF7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C105-52D0-474F-85F6-E91870FF575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B24-F7A0-44C5-8918-0DE51DA1FF7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C105-52D0-474F-85F6-E91870FF575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B24-F7A0-44C5-8918-0DE51DA1FF7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C105-52D0-474F-85F6-E91870FF575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B24-F7A0-44C5-8918-0DE51DA1FF7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C105-52D0-474F-85F6-E91870FF575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B24-F7A0-44C5-8918-0DE51DA1FF7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C105-52D0-474F-85F6-E91870FF575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5444B24-F7A0-44C5-8918-0DE51DA1FF7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225C105-52D0-474F-85F6-E91870FF575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131840" y="620688"/>
            <a:ext cx="5940152" cy="1420068"/>
          </a:xfrm>
        </p:spPr>
        <p:txBody>
          <a:bodyPr>
            <a:normAutofit/>
          </a:bodyPr>
          <a:lstStyle/>
          <a:p>
            <a:r>
              <a:rPr lang="zh-CN" alt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</a:rPr>
              <a:t>社会工</a:t>
            </a:r>
            <a:r>
              <a:rPr lang="zh-CN" alt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</a:rPr>
              <a:t>作基本理论与实</a:t>
            </a:r>
            <a:r>
              <a:rPr lang="zh-CN" alt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</a:rPr>
              <a:t>务</a:t>
            </a:r>
            <a:r>
              <a:rPr lang="en-US" altLang="zh-CN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/>
            </a:r>
            <a:br>
              <a:rPr lang="en-US" altLang="zh-CN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</a:br>
            <a:r>
              <a:rPr lang="zh-CN" altLang="en-US" sz="3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第</a:t>
            </a:r>
            <a:r>
              <a:rPr lang="en-US" altLang="zh-CN" sz="37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章</a:t>
            </a:r>
            <a:r>
              <a:rPr lang="zh-CN" altLang="en-US" sz="37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　</a:t>
            </a:r>
            <a:r>
              <a:rPr lang="zh-CN" altLang="en-US" sz="3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实务过程：预估</a:t>
            </a:r>
            <a:endParaRPr lang="zh-CN" altLang="en-US" sz="37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491880" y="1955800"/>
            <a:ext cx="5112568" cy="1473200"/>
          </a:xfrm>
        </p:spPr>
        <p:txBody>
          <a:bodyPr>
            <a:normAutofit/>
          </a:bodyPr>
          <a:lstStyle/>
          <a:p>
            <a:r>
              <a:rPr lang="zh-CN" altLang="en-US" sz="3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j-cs"/>
              </a:rPr>
              <a:t>案主的需求和问题界定</a:t>
            </a:r>
            <a:endParaRPr lang="zh-CN" altLang="en-US" sz="37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4072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640960" cy="1252728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7.2 </a:t>
            </a:r>
            <a:r>
              <a:rPr lang="zh-CN" altLang="en-US" dirty="0" smtClean="0"/>
              <a:t>预估的内容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7.2.1 </a:t>
            </a:r>
            <a:r>
              <a:rPr lang="zh-CN" altLang="en-US" dirty="0" smtClean="0"/>
              <a:t>案主的需求和问题界定（问题）</a:t>
            </a:r>
            <a:endParaRPr lang="zh-CN" altLang="en-US" dirty="0"/>
          </a:p>
        </p:txBody>
      </p:sp>
      <p:pic>
        <p:nvPicPr>
          <p:cNvPr id="6" name="Picture 4" descr="蝴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844" y="260648"/>
            <a:ext cx="1296144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内容占位符 6"/>
          <p:cNvSpPr txBox="1">
            <a:spLocks/>
          </p:cNvSpPr>
          <p:nvPr/>
        </p:nvSpPr>
        <p:spPr>
          <a:xfrm>
            <a:off x="4716016" y="2636912"/>
            <a:ext cx="405997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7"/>
            </a:pPr>
            <a:r>
              <a:rPr lang="zh-CN" altLang="en-US" dirty="0" smtClean="0"/>
              <a:t>其他相关问题的存在：</a:t>
            </a:r>
            <a:r>
              <a:rPr lang="en-US" altLang="zh-CN" dirty="0"/>
              <a:t> （</a:t>
            </a:r>
            <a:r>
              <a:rPr lang="zh-CN" altLang="en-US" dirty="0"/>
              <a:t>以陈老师一案为例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对方欠下多方的债务；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/>
              <a:t>对方离婚状况是否属实有待查考。</a:t>
            </a:r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  <a:p>
            <a:pPr marL="457200" indent="-457200">
              <a:buFont typeface="+mj-ea"/>
              <a:buAutoNum type="circleNumDbPlain"/>
            </a:pPr>
            <a:endParaRPr lang="en-US" altLang="zh-CN" dirty="0"/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179512" y="2459442"/>
            <a:ext cx="4248472" cy="413791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案例后续</a:t>
            </a:r>
            <a:r>
              <a:rPr lang="en-US" altLang="zh-CN" dirty="0"/>
              <a:t>3</a:t>
            </a:r>
            <a:r>
              <a:rPr lang="zh-CN" altLang="en-US" dirty="0" smtClean="0"/>
              <a:t>：在通过媒体转介专业社工干预以后，女方总算答应偿还所欠债务、赎回房产证。但是，当陈老师和家人兴冲冲赶到约定地点时，却发现有其他讨债人队伍捷足先登、要走了还款。陈老师质问对方为什么失信？对方却再三解释说自己也不知道离婚的前夫还有欠债给自己，只有请陈老师再等等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20910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496" y="1988840"/>
            <a:ext cx="8928992" cy="4653136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endParaRPr lang="en-US" altLang="zh-CN" sz="21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1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最初的问题和需求：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房产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证被扣，希望要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回；债主骚扰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，希望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停止；</a:t>
            </a:r>
            <a:endParaRPr lang="en-US" altLang="zh-CN" sz="21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1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案主对问题的原因和看法：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学生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家长骗了自己的房产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证，随时可能无家可归。因为不谙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世事，所以才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上当；</a:t>
            </a:r>
            <a:endParaRPr lang="en-US" altLang="zh-CN" sz="21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1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问题发生的时间、地点：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几年前对方来家提出借用房产证；几个月以后从自己家突然接去房地产交易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中心签约；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之后债主经常来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骚扰；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1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问题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的频率、强度和持续时间</a:t>
            </a:r>
            <a:r>
              <a:rPr lang="zh-CN" altLang="en-US" sz="21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债主派人多次上门催讨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；讨债者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态度凶狠、行为恶劣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；自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接案时尚未撤销房产证抵押，债主也未停止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骚扰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21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1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问题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产生的后果</a:t>
            </a:r>
            <a:r>
              <a:rPr lang="zh-CN" altLang="en-US" sz="21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个人和生活都受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损害；案主确实可能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失去居住之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所；</a:t>
            </a:r>
            <a:endParaRPr lang="en-US" altLang="zh-CN" sz="21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1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案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主应对问题的方法</a:t>
            </a:r>
            <a:r>
              <a:rPr lang="zh-CN" altLang="en-US" sz="21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直接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向对方交涉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；向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干女儿和干女婿求助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；报警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后请警方介入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；向媒体求助；</a:t>
            </a:r>
            <a:endParaRPr lang="en-US" altLang="zh-CN" sz="21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1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其他相关问题：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对方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欠下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多方债务；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对方离婚状况是否属实有待查考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小结：</a:t>
            </a:r>
            <a:r>
              <a:rPr lang="zh-CN" altLang="en-US" dirty="0"/>
              <a:t>案主需求和问题界定（示例）</a:t>
            </a:r>
          </a:p>
        </p:txBody>
      </p:sp>
    </p:spTree>
    <p:extLst>
      <p:ext uri="{BB962C8B-B14F-4D97-AF65-F5344CB8AC3E}">
        <p14:creationId xmlns:p14="http://schemas.microsoft.com/office/powerpoint/2010/main" val="277659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要求：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根据陈老师一案，试</a:t>
            </a:r>
            <a:r>
              <a:rPr lang="zh-CN" altLang="en-US" dirty="0"/>
              <a:t>预估</a:t>
            </a:r>
            <a:r>
              <a:rPr lang="zh-CN" altLang="en-US" dirty="0" smtClean="0"/>
              <a:t>其个人和环境系统，并完成一份完整的分析报告；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可通过预习下一节内容，从以下角度思考：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个人系统可从生理、心理、社会功能以及目前长处等方面探索；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环境系统可从其家庭、社区和其他社会资源等方面探索并整理。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作业</a:t>
            </a:r>
            <a:r>
              <a:rPr lang="zh-CN" altLang="en-US" dirty="0" smtClean="0"/>
              <a:t>：案主个人和环境系统分析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014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 txBox="1">
            <a:spLocks/>
          </p:cNvSpPr>
          <p:nvPr/>
        </p:nvSpPr>
        <p:spPr>
          <a:xfrm>
            <a:off x="872067" y="2675466"/>
            <a:ext cx="8092421" cy="37778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以完成接案并</a:t>
            </a:r>
            <a:r>
              <a:rPr lang="zh-CN" altLang="en-US" b="1" u="sng" dirty="0" smtClean="0"/>
              <a:t>收集足够案主信息为前提</a:t>
            </a:r>
            <a:r>
              <a:rPr lang="zh-CN" altLang="en-US" dirty="0" smtClean="0"/>
              <a:t>；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对案主存在的</a:t>
            </a:r>
            <a:r>
              <a:rPr lang="zh-CN" altLang="en-US" b="1" u="sng" dirty="0" smtClean="0"/>
              <a:t>问题</a:t>
            </a:r>
            <a:r>
              <a:rPr lang="zh-CN" altLang="en-US" dirty="0" smtClean="0"/>
              <a:t>、</a:t>
            </a:r>
            <a:r>
              <a:rPr lang="zh-CN" altLang="en-US" b="1" u="sng" dirty="0" smtClean="0"/>
              <a:t>功能</a:t>
            </a:r>
            <a:r>
              <a:rPr lang="zh-CN" altLang="en-US" dirty="0" smtClean="0"/>
              <a:t>、</a:t>
            </a:r>
            <a:r>
              <a:rPr lang="zh-CN" altLang="en-US" b="1" u="sng" dirty="0" smtClean="0"/>
              <a:t>环境互动</a:t>
            </a:r>
            <a:r>
              <a:rPr lang="zh-CN" altLang="en-US" dirty="0" smtClean="0"/>
              <a:t>进行系统和综合的</a:t>
            </a:r>
            <a:r>
              <a:rPr lang="zh-CN" altLang="en-US" b="1" u="sng" dirty="0" smtClean="0"/>
              <a:t>分析与判断</a:t>
            </a:r>
            <a:r>
              <a:rPr lang="zh-CN" altLang="en-US" dirty="0" smtClean="0"/>
              <a:t>；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形成一个</a:t>
            </a:r>
            <a:r>
              <a:rPr lang="zh-CN" altLang="en-US" b="1" u="sng" dirty="0" smtClean="0"/>
              <a:t>暂时性</a:t>
            </a:r>
            <a:r>
              <a:rPr lang="zh-CN" altLang="en-US" dirty="0" smtClean="0"/>
              <a:t>的评估结论，为制订计划奠定基础。</a:t>
            </a:r>
            <a:endParaRPr lang="en-US" altLang="zh-CN" dirty="0" smtClean="0"/>
          </a:p>
        </p:txBody>
      </p:sp>
      <p:sp>
        <p:nvSpPr>
          <p:cNvPr id="5" name="标题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CN" altLang="en-US" dirty="0" smtClean="0"/>
              <a:t>课程回顾：</a:t>
            </a:r>
            <a:r>
              <a:rPr lang="en-US" altLang="zh-CN" dirty="0" smtClean="0"/>
              <a:t> </a:t>
            </a:r>
            <a:r>
              <a:rPr lang="zh-CN" altLang="en-US" dirty="0" smtClean="0"/>
              <a:t>预估的定义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155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44008" y="2492896"/>
            <a:ext cx="4248472" cy="4275176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dirty="0" smtClean="0"/>
              <a:t>案例：陈老师是一位退休的音乐教师，和再婚的老伴一起生活，没有亲生子女。因喜爱</a:t>
            </a:r>
            <a:r>
              <a:rPr lang="zh-CN" altLang="en-US" dirty="0"/>
              <a:t>某</a:t>
            </a:r>
            <a:r>
              <a:rPr lang="zh-CN" altLang="en-US" dirty="0" smtClean="0"/>
              <a:t>女学生并从小教她音乐，与其家长也一直关系甚笃。几年前，对方提出要抵押陈老师前任亡夫留下的房产来贷款经商，陈老师先是不置可否。但几个月后，对方突然上门来索要房产证，陈老师在慌乱中答应了。然而，之后对方无法</a:t>
            </a:r>
            <a:r>
              <a:rPr lang="zh-CN" altLang="en-US" dirty="0"/>
              <a:t>还</a:t>
            </a:r>
            <a:r>
              <a:rPr lang="zh-CN" altLang="en-US" dirty="0" smtClean="0"/>
              <a:t>款，债主几次上门骚扰陈老师夫妇、要其代偿，否则就逼迫其交出房子。脆弱的陈老师担心自己失去居所，心急如焚，终日以泪洗面。经媒体转介社工求助。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500" dirty="0" smtClean="0"/>
              <a:t>案例讨论：接到陈老师求助，将如何分析？</a:t>
            </a:r>
            <a:endParaRPr lang="zh-CN" altLang="en-US" sz="35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>
          <a:xfrm>
            <a:off x="1547664" y="2780928"/>
            <a:ext cx="3384376" cy="3888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 smtClean="0"/>
              <a:t>需要房产问题的援助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sz="2800" dirty="0" smtClean="0"/>
          </a:p>
          <a:p>
            <a:pPr marL="0" indent="0">
              <a:buNone/>
            </a:pPr>
            <a:r>
              <a:rPr lang="zh-CN" altLang="en-US" dirty="0" smtClean="0"/>
              <a:t>生理和心理状况受影响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sz="1700" dirty="0" smtClean="0"/>
          </a:p>
          <a:p>
            <a:pPr marL="0" indent="0">
              <a:buNone/>
            </a:pPr>
            <a:endParaRPr lang="en-US" altLang="zh-CN" sz="2000" dirty="0" smtClean="0"/>
          </a:p>
          <a:p>
            <a:pPr marL="0" indent="0">
              <a:buNone/>
            </a:pPr>
            <a:r>
              <a:rPr lang="zh-CN" altLang="en-US" dirty="0" smtClean="0"/>
              <a:t>家人、环境的支持</a:t>
            </a:r>
            <a:endParaRPr lang="zh-CN" altLang="en-US" dirty="0"/>
          </a:p>
        </p:txBody>
      </p:sp>
      <p:graphicFrame>
        <p:nvGraphicFramePr>
          <p:cNvPr id="6" name="内容占位符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1393603"/>
              </p:ext>
            </p:extLst>
          </p:nvPr>
        </p:nvGraphicFramePr>
        <p:xfrm>
          <a:off x="107504" y="2077149"/>
          <a:ext cx="1467685" cy="47808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21657"/>
            <a:ext cx="4439256" cy="3271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62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uiExpand="1" build="p"/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640960" cy="1252728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7.2 </a:t>
            </a:r>
            <a:r>
              <a:rPr lang="zh-CN" altLang="en-US" dirty="0" smtClean="0"/>
              <a:t>预估的内容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7.2.1 </a:t>
            </a:r>
            <a:r>
              <a:rPr lang="zh-CN" altLang="en-US" dirty="0" smtClean="0"/>
              <a:t>案主的需求和问题界定（问题）</a:t>
            </a:r>
            <a:endParaRPr lang="zh-CN" altLang="en-US" dirty="0"/>
          </a:p>
        </p:txBody>
      </p:sp>
      <p:pic>
        <p:nvPicPr>
          <p:cNvPr id="1028" name="Picture 4" descr="蝴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844" y="260648"/>
            <a:ext cx="1296144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内容占位符 1"/>
          <p:cNvSpPr>
            <a:spLocks noGrp="1"/>
          </p:cNvSpPr>
          <p:nvPr>
            <p:ph idx="1"/>
          </p:nvPr>
        </p:nvSpPr>
        <p:spPr>
          <a:xfrm>
            <a:off x="4716016" y="2636912"/>
            <a:ext cx="4203989" cy="345069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案主最初需要和关注内容：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　　</a:t>
            </a:r>
            <a:r>
              <a:rPr lang="en-US" altLang="zh-CN" dirty="0" smtClean="0"/>
              <a:t>（</a:t>
            </a:r>
            <a:r>
              <a:rPr lang="zh-CN" altLang="en-US" dirty="0" smtClean="0"/>
              <a:t>以陈老师一案为例）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/>
              <a:t>债主常来骚扰，希望</a:t>
            </a:r>
            <a:r>
              <a:rPr lang="zh-CN" altLang="en-US" dirty="0" smtClean="0"/>
              <a:t>停止；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房产证被扣，希望要回。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</p:txBody>
      </p:sp>
      <p:pic>
        <p:nvPicPr>
          <p:cNvPr id="2050" name="Picture 2" descr="https://timgsa.baidu.com/timg?image&amp;quality=80&amp;size=b9999_10000&amp;sec=1525510774410&amp;di=3549b832ced05792e2b68713e44b28a2&amp;imgtype=0&amp;src=http%3A%2F%2Fs9.rr.itc.cn%2Fr%2FwapChange%2F20139_3_8%2Fa7mabc890839173521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36912"/>
            <a:ext cx="2857500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timgsa.baidu.com/timg?image&amp;quality=80&amp;size=b9999_10000&amp;sec=1525510900964&amp;di=6ac05325bfd30d8975cb804da83e5cde&amp;imgtype=0&amp;src=http%3A%2F%2Fwww.flzsdq.com%2Fuploads%2Fpictures%2F2016%2F08%2FWg3IPV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46437"/>
            <a:ext cx="43053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3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640960" cy="1252728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7.2 </a:t>
            </a:r>
            <a:r>
              <a:rPr lang="zh-CN" altLang="en-US" dirty="0" smtClean="0"/>
              <a:t>预估的内容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7.2.1 </a:t>
            </a:r>
            <a:r>
              <a:rPr lang="zh-CN" altLang="en-US" dirty="0" smtClean="0"/>
              <a:t>案主的需求和问题界定（问题）</a:t>
            </a:r>
            <a:endParaRPr lang="zh-CN" altLang="en-US" dirty="0"/>
          </a:p>
        </p:txBody>
      </p:sp>
      <p:pic>
        <p:nvPicPr>
          <p:cNvPr id="8" name="Picture 4" descr="蝴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844" y="260648"/>
            <a:ext cx="1296144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内容占位符 1"/>
          <p:cNvSpPr txBox="1">
            <a:spLocks/>
          </p:cNvSpPr>
          <p:nvPr/>
        </p:nvSpPr>
        <p:spPr>
          <a:xfrm>
            <a:off x="4572000" y="2636912"/>
            <a:ext cx="4463988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zh-CN" altLang="en-US" sz="2300" dirty="0" smtClean="0"/>
              <a:t>案主自己对问题和原因的看法：</a:t>
            </a:r>
            <a:endParaRPr lang="en-US" altLang="zh-CN" sz="2300" dirty="0" smtClean="0"/>
          </a:p>
          <a:p>
            <a:pPr marL="0" indent="0">
              <a:buNone/>
            </a:pPr>
            <a:r>
              <a:rPr lang="en-US" altLang="zh-CN" sz="2300" dirty="0"/>
              <a:t>          （</a:t>
            </a:r>
            <a:r>
              <a:rPr lang="zh-CN" altLang="en-US" sz="2300" dirty="0"/>
              <a:t>以陈老师一案为例）</a:t>
            </a:r>
            <a:endParaRPr lang="en-US" altLang="zh-CN" sz="2300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2300" dirty="0" smtClean="0"/>
              <a:t>学生家长骗了自己的房产证；</a:t>
            </a:r>
            <a:endParaRPr lang="en-US" altLang="zh-CN" sz="2300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sz="2300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2300" dirty="0" smtClean="0"/>
              <a:t>自己随时有可能无家可归；</a:t>
            </a:r>
            <a:endParaRPr lang="en-US" altLang="zh-CN" sz="2300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sz="2300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2300" dirty="0" smtClean="0"/>
              <a:t>自己不谙世事，所以才上当。</a:t>
            </a:r>
            <a:endParaRPr lang="en-US" altLang="zh-CN" sz="2300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sz="2300" dirty="0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179512" y="2459442"/>
            <a:ext cx="4248472" cy="4137910"/>
          </a:xfrm>
        </p:spPr>
        <p:txBody>
          <a:bodyPr>
            <a:normAutofit fontScale="92500"/>
          </a:bodyPr>
          <a:lstStyle/>
          <a:p>
            <a:r>
              <a:rPr lang="zh-CN" altLang="en-US" dirty="0" smtClean="0"/>
              <a:t>案例后续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：谈起当时 办理房产抵押的经历，陈老师说自己其实并没有考虑好，但是那天对方突然上门来拉着自己拿上房产证就去办理，而且特别强调他们让自己喝了水。然后，陈老师便觉得自己糊里糊涂地便跟着他们完成了整个流程。讲到此处，陈老师再三坦言，自己身为音乐教师，一直单纯以教育为业、不再懂得这些人情世故</a:t>
            </a:r>
            <a:r>
              <a:rPr lang="en-US" altLang="zh-CN" dirty="0" smtClean="0"/>
              <a:t>……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752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>
          <a:xfrm>
            <a:off x="4355976" y="2714608"/>
            <a:ext cx="4824536" cy="3450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zh-CN" altLang="en-US" dirty="0" smtClean="0"/>
              <a:t>问题行为发生的时间、地点：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     （</a:t>
            </a:r>
            <a:r>
              <a:rPr lang="zh-CN" altLang="en-US" dirty="0"/>
              <a:t>以陈老师一案为例）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几年前对方来家提出借用房产证；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几个月以后从自己家突然接去房地产交易中心签约；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之后债主经常来骚扰。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endParaRPr lang="en-US" altLang="zh-C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48297"/>
            <a:ext cx="191452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ss3.bdstatic.com/70cFv8Sh_Q1YnxGkpoWK1HF6hhy/it/u=3442327326,3152745889&amp;fm=27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14608"/>
            <a:ext cx="1749478" cy="1259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timgsa.baidu.com/timg?image&amp;quality=80&amp;size=b9999_10000&amp;sec=1525513645135&amp;di=1d723ac56a1c375f2b27b6ba19f2bb09&amp;imgtype=0&amp;src=http%3A%2F%2Fpicture.youth.cn%2Fxwjx%2F201612%2FW02016120737317852846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983" y="4839418"/>
            <a:ext cx="1685925" cy="1685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右箭头 7"/>
          <p:cNvSpPr/>
          <p:nvPr/>
        </p:nvSpPr>
        <p:spPr>
          <a:xfrm rot="13991800">
            <a:off x="1265875" y="4161257"/>
            <a:ext cx="720080" cy="5248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标题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640960" cy="1252728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7.2 </a:t>
            </a:r>
            <a:r>
              <a:rPr lang="zh-CN" altLang="en-US" dirty="0" smtClean="0"/>
              <a:t>预估的内容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7.2.1 </a:t>
            </a:r>
            <a:r>
              <a:rPr lang="zh-CN" altLang="en-US" dirty="0" smtClean="0"/>
              <a:t>案主的需求和问题界定（问题）</a:t>
            </a:r>
            <a:endParaRPr lang="zh-CN" altLang="en-US" dirty="0"/>
          </a:p>
        </p:txBody>
      </p:sp>
      <p:pic>
        <p:nvPicPr>
          <p:cNvPr id="13" name="Picture 4" descr="蝴蝶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844" y="260648"/>
            <a:ext cx="1296144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24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640960" cy="1252728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7.2 </a:t>
            </a:r>
            <a:r>
              <a:rPr lang="zh-CN" altLang="en-US" dirty="0" smtClean="0"/>
              <a:t>预估的内容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7.2.1 </a:t>
            </a:r>
            <a:r>
              <a:rPr lang="zh-CN" altLang="en-US" dirty="0" smtClean="0"/>
              <a:t>案主的需求和问题界定（问题）</a:t>
            </a:r>
            <a:endParaRPr lang="zh-CN" altLang="en-US" dirty="0"/>
          </a:p>
        </p:txBody>
      </p:sp>
      <p:pic>
        <p:nvPicPr>
          <p:cNvPr id="8" name="Picture 4" descr="蝴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844" y="260648"/>
            <a:ext cx="1296144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内容占位符 1"/>
          <p:cNvSpPr txBox="1">
            <a:spLocks/>
          </p:cNvSpPr>
          <p:nvPr/>
        </p:nvSpPr>
        <p:spPr>
          <a:xfrm>
            <a:off x="4211960" y="2642600"/>
            <a:ext cx="4852061" cy="34506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4"/>
            </a:pPr>
            <a:r>
              <a:rPr lang="zh-CN" altLang="en-US" dirty="0" smtClean="0"/>
              <a:t>问题的频率、强度和持续时间：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  （</a:t>
            </a:r>
            <a:r>
              <a:rPr lang="zh-CN" altLang="en-US" dirty="0"/>
              <a:t>以陈老师一案为例）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债主派人多次上门催讨；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讨债者态度凶狠、行为恶劣；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自接案时尚未撤销房产证</a:t>
            </a:r>
            <a:r>
              <a:rPr lang="zh-CN" altLang="en-US" dirty="0"/>
              <a:t>抵押</a:t>
            </a:r>
            <a:r>
              <a:rPr lang="zh-CN" altLang="en-US" dirty="0" smtClean="0"/>
              <a:t>，债主也未停止骚扰。</a:t>
            </a:r>
            <a:endParaRPr lang="zh-CN" altLang="en-US" dirty="0"/>
          </a:p>
        </p:txBody>
      </p:sp>
      <p:pic>
        <p:nvPicPr>
          <p:cNvPr id="9218" name="Picture 2" descr="https://timgsa.baidu.com/timg?image&amp;quality=80&amp;size=b9999_10000&amp;sec=1525514521431&amp;di=f24cdd6a3254e9bd48408bca2205d1cf&amp;imgtype=0&amp;src=http%3A%2F%2Fi0.hexunimg.cn%2F2012-11-02%2F1475270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393727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62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640960" cy="1252728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7.2 </a:t>
            </a:r>
            <a:r>
              <a:rPr lang="zh-CN" altLang="en-US" dirty="0" smtClean="0"/>
              <a:t>预估的内容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7.2.1 </a:t>
            </a:r>
            <a:r>
              <a:rPr lang="zh-CN" altLang="en-US" dirty="0" smtClean="0"/>
              <a:t>案主的需求和问题界定（问题）</a:t>
            </a:r>
            <a:endParaRPr lang="zh-CN" altLang="en-US" dirty="0"/>
          </a:p>
        </p:txBody>
      </p:sp>
      <p:pic>
        <p:nvPicPr>
          <p:cNvPr id="6" name="Picture 4" descr="蝴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844" y="260648"/>
            <a:ext cx="1296144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内容占位符 3"/>
          <p:cNvSpPr txBox="1">
            <a:spLocks/>
          </p:cNvSpPr>
          <p:nvPr/>
        </p:nvSpPr>
        <p:spPr>
          <a:xfrm>
            <a:off x="5004048" y="2722230"/>
            <a:ext cx="36999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5"/>
            </a:pPr>
            <a:r>
              <a:rPr lang="zh-CN" altLang="en-US" dirty="0" smtClean="0"/>
              <a:t>问题产生的后果：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/>
              <a:t> （</a:t>
            </a:r>
            <a:r>
              <a:rPr lang="zh-CN" altLang="en-US" dirty="0"/>
              <a:t>以陈老师一案为例）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个人和生活都受损害；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案主确实可能失去居住之所。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39" y="2951759"/>
            <a:ext cx="4463285" cy="30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434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640960" cy="1252728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7.2 </a:t>
            </a:r>
            <a:r>
              <a:rPr lang="zh-CN" altLang="en-US" dirty="0" smtClean="0"/>
              <a:t>预估的内容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7.2.1 </a:t>
            </a:r>
            <a:r>
              <a:rPr lang="zh-CN" altLang="en-US" dirty="0" smtClean="0"/>
              <a:t>案主的需求和问题界定（问题）</a:t>
            </a:r>
            <a:endParaRPr lang="zh-CN" altLang="en-US" dirty="0"/>
          </a:p>
        </p:txBody>
      </p:sp>
      <p:pic>
        <p:nvPicPr>
          <p:cNvPr id="6" name="Picture 4" descr="蝴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844" y="260648"/>
            <a:ext cx="1296144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内容占位符 5"/>
          <p:cNvSpPr txBox="1">
            <a:spLocks/>
          </p:cNvSpPr>
          <p:nvPr/>
        </p:nvSpPr>
        <p:spPr>
          <a:xfrm>
            <a:off x="4904515" y="2564904"/>
            <a:ext cx="3699933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6"/>
            </a:pPr>
            <a:r>
              <a:rPr lang="zh-CN" altLang="en-US" dirty="0" smtClean="0"/>
              <a:t>案主应对问题的方法：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     （</a:t>
            </a:r>
            <a:r>
              <a:rPr lang="zh-CN" altLang="en-US" dirty="0"/>
              <a:t>以陈老师一案为例）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直接向对方交涉；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向干女儿和干女婿求助；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报警后请警方介入；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向媒体求助。</a:t>
            </a:r>
            <a:endParaRPr lang="zh-CN" altLang="en-US" dirty="0"/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179512" y="2459442"/>
            <a:ext cx="4248472" cy="4137910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案例后续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陈老师提到，为了要回自己的房产证曾几次跟对方交涉。没想到，这对学生家长夫妇竟以双方已离婚、债务问题应当对方处置为由互相推诿。于是，陈老师只得向自己的干女儿、女婿求助。听完事情经过后，他们决定带她报警。被警方传唤以后，对方均宣称自己承认借陈老师房产证抵押的事实。警方遂将其定为民事纠纷而不予立案。陈老师无奈最终选择诉诸媒体</a:t>
            </a:r>
            <a:r>
              <a:rPr lang="en-US" altLang="zh-CN" dirty="0" smtClean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402160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2322</TotalTime>
  <Words>987</Words>
  <Application>Microsoft Office PowerPoint</Application>
  <PresentationFormat>全屏显示(4:3)</PresentationFormat>
  <Paragraphs>92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波形</vt:lpstr>
      <vt:lpstr>社会工作基本理论与实务 第7章　实务过程：预估</vt:lpstr>
      <vt:lpstr>课程回顾： 预估的定义</vt:lpstr>
      <vt:lpstr>案例讨论：接到陈老师求助，将如何分析？</vt:lpstr>
      <vt:lpstr>7.2 预估的内容 7.2.1 案主的需求和问题界定（问题）</vt:lpstr>
      <vt:lpstr>7.2 预估的内容 7.2.1 案主的需求和问题界定（问题）</vt:lpstr>
      <vt:lpstr>7.2 预估的内容 7.2.1 案主的需求和问题界定（问题）</vt:lpstr>
      <vt:lpstr>7.2 预估的内容 7.2.1 案主的需求和问题界定（问题）</vt:lpstr>
      <vt:lpstr>7.2 预估的内容 7.2.1 案主的需求和问题界定（问题）</vt:lpstr>
      <vt:lpstr>7.2 预估的内容 7.2.1 案主的需求和问题界定（问题）</vt:lpstr>
      <vt:lpstr>7.2 预估的内容 7.2.1 案主的需求和问题界定（问题）</vt:lpstr>
      <vt:lpstr>小结：案主需求和问题界定（示例）</vt:lpstr>
      <vt:lpstr>作业：案主个人和环境系统分析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Windows 用户</cp:lastModifiedBy>
  <cp:revision>123</cp:revision>
  <dcterms:created xsi:type="dcterms:W3CDTF">2014-02-26T06:44:33Z</dcterms:created>
  <dcterms:modified xsi:type="dcterms:W3CDTF">2018-05-06T13:36:32Z</dcterms:modified>
</cp:coreProperties>
</file>