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74" r:id="rId4"/>
    <p:sldId id="261" r:id="rId5"/>
    <p:sldId id="262" r:id="rId6"/>
    <p:sldId id="263" r:id="rId7"/>
    <p:sldId id="267" r:id="rId8"/>
    <p:sldId id="268" r:id="rId9"/>
    <p:sldId id="265" r:id="rId10"/>
    <p:sldId id="271" r:id="rId11"/>
    <p:sldId id="273"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816" y="-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0CEF6D-8717-48C1-9EBC-4BCAF4CD97D1}"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zh-CN" altLang="en-US"/>
        </a:p>
      </dgm:t>
    </dgm:pt>
    <dgm:pt modelId="{387230CF-2376-42B8-9CDA-51868C74873F}">
      <dgm:prSet phldrT="[文本]" custT="1"/>
      <dgm:spPr/>
      <dgm:t>
        <a:bodyPr/>
        <a:lstStyle/>
        <a:p>
          <a:pPr algn="l"/>
          <a:r>
            <a:rPr lang="zh-CN" altLang="en-US" sz="2300" b="1" dirty="0" smtClean="0"/>
            <a:t>结案的涵义</a:t>
          </a:r>
          <a:endParaRPr lang="zh-CN" altLang="en-US" sz="2300" b="1" dirty="0"/>
        </a:p>
      </dgm:t>
    </dgm:pt>
    <dgm:pt modelId="{85852576-19AC-47EF-B101-1969D9905A9A}" type="parTrans" cxnId="{57BA2DF9-224A-405F-A9EF-049DE30B6A40}">
      <dgm:prSet/>
      <dgm:spPr/>
      <dgm:t>
        <a:bodyPr/>
        <a:lstStyle/>
        <a:p>
          <a:pPr algn="l"/>
          <a:endParaRPr lang="zh-CN" altLang="en-US"/>
        </a:p>
      </dgm:t>
    </dgm:pt>
    <dgm:pt modelId="{4EBDD602-3E05-462A-97B6-9EA964CE8977}" type="sibTrans" cxnId="{57BA2DF9-224A-405F-A9EF-049DE30B6A40}">
      <dgm:prSet/>
      <dgm:spPr/>
      <dgm:t>
        <a:bodyPr/>
        <a:lstStyle/>
        <a:p>
          <a:pPr algn="l"/>
          <a:endParaRPr lang="zh-CN" altLang="en-US"/>
        </a:p>
      </dgm:t>
    </dgm:pt>
    <dgm:pt modelId="{4AEAE3FD-8E9D-4147-B436-14C550CC1B49}">
      <dgm:prSet phldrT="[文本]" custT="1"/>
      <dgm:spPr/>
      <dgm:t>
        <a:bodyPr/>
        <a:lstStyle/>
        <a:p>
          <a:pPr algn="l"/>
          <a:r>
            <a:rPr lang="zh-CN" altLang="en-US" sz="2300" b="1" dirty="0" smtClean="0"/>
            <a:t>结案的类型</a:t>
          </a:r>
          <a:endParaRPr lang="zh-CN" altLang="en-US" sz="2300" b="1" dirty="0"/>
        </a:p>
      </dgm:t>
    </dgm:pt>
    <dgm:pt modelId="{D5FA932B-E364-4D3F-A7C4-C5FBD977EDF2}" type="parTrans" cxnId="{FDAD2F24-A3E8-4DE5-AA85-6DC317C42DBC}">
      <dgm:prSet/>
      <dgm:spPr/>
      <dgm:t>
        <a:bodyPr/>
        <a:lstStyle/>
        <a:p>
          <a:pPr algn="l"/>
          <a:endParaRPr lang="zh-CN" altLang="en-US"/>
        </a:p>
      </dgm:t>
    </dgm:pt>
    <dgm:pt modelId="{E7CA0240-99F0-4201-A6C1-B55A116765BC}" type="sibTrans" cxnId="{FDAD2F24-A3E8-4DE5-AA85-6DC317C42DBC}">
      <dgm:prSet/>
      <dgm:spPr/>
      <dgm:t>
        <a:bodyPr/>
        <a:lstStyle/>
        <a:p>
          <a:pPr algn="l"/>
          <a:endParaRPr lang="zh-CN" altLang="en-US"/>
        </a:p>
      </dgm:t>
    </dgm:pt>
    <dgm:pt modelId="{1DCBC34C-8ECF-49C7-A745-3D7470D6FFC8}">
      <dgm:prSet phldrT="[文本]" custT="1"/>
      <dgm:spPr/>
      <dgm:t>
        <a:bodyPr/>
        <a:lstStyle/>
        <a:p>
          <a:pPr algn="l"/>
          <a:r>
            <a:rPr lang="zh-CN" altLang="en-US" sz="2300" b="1" dirty="0" smtClean="0"/>
            <a:t>结案时双方的反应与应对</a:t>
          </a:r>
          <a:endParaRPr lang="zh-CN" altLang="en-US" sz="2300" b="1" dirty="0"/>
        </a:p>
      </dgm:t>
    </dgm:pt>
    <dgm:pt modelId="{88FF173A-4F00-4BB0-9CD6-8BDC376E6B77}" type="parTrans" cxnId="{E07F9262-98DC-4FD2-A72E-4C054384E57F}">
      <dgm:prSet/>
      <dgm:spPr/>
      <dgm:t>
        <a:bodyPr/>
        <a:lstStyle/>
        <a:p>
          <a:pPr algn="l"/>
          <a:endParaRPr lang="zh-CN" altLang="en-US"/>
        </a:p>
      </dgm:t>
    </dgm:pt>
    <dgm:pt modelId="{5DE48C72-E1E1-4780-8434-AE8045AC6396}" type="sibTrans" cxnId="{E07F9262-98DC-4FD2-A72E-4C054384E57F}">
      <dgm:prSet/>
      <dgm:spPr/>
      <dgm:t>
        <a:bodyPr/>
        <a:lstStyle/>
        <a:p>
          <a:pPr algn="l"/>
          <a:endParaRPr lang="zh-CN" altLang="en-US"/>
        </a:p>
      </dgm:t>
    </dgm:pt>
    <dgm:pt modelId="{4DF6CDE2-A672-4001-B141-B19D70159CD3}">
      <dgm:prSet custT="1"/>
      <dgm:spPr/>
      <dgm:t>
        <a:bodyPr/>
        <a:lstStyle/>
        <a:p>
          <a:pPr algn="l"/>
          <a:r>
            <a:rPr lang="zh-CN" altLang="en-US" sz="2300" b="1" dirty="0" smtClean="0"/>
            <a:t>结案的过程</a:t>
          </a:r>
          <a:endParaRPr lang="zh-CN" altLang="en-US" sz="2300" b="1" dirty="0"/>
        </a:p>
      </dgm:t>
    </dgm:pt>
    <dgm:pt modelId="{33BA9266-DB4D-4C1F-AC4E-796D779044DE}" type="parTrans" cxnId="{3DDD4482-7B8A-4301-B3F4-57C3AC3438C3}">
      <dgm:prSet/>
      <dgm:spPr/>
      <dgm:t>
        <a:bodyPr/>
        <a:lstStyle/>
        <a:p>
          <a:endParaRPr lang="zh-CN" altLang="en-US"/>
        </a:p>
      </dgm:t>
    </dgm:pt>
    <dgm:pt modelId="{28F79CF8-53D3-4671-A3A3-BF6077C5C781}" type="sibTrans" cxnId="{3DDD4482-7B8A-4301-B3F4-57C3AC3438C3}">
      <dgm:prSet/>
      <dgm:spPr/>
      <dgm:t>
        <a:bodyPr/>
        <a:lstStyle/>
        <a:p>
          <a:endParaRPr lang="zh-CN" altLang="en-US"/>
        </a:p>
      </dgm:t>
    </dgm:pt>
    <dgm:pt modelId="{8E504865-EED2-4AEF-80C0-3891D9AEEB4D}">
      <dgm:prSet custT="1"/>
      <dgm:spPr/>
      <dgm:t>
        <a:bodyPr/>
        <a:lstStyle/>
        <a:p>
          <a:r>
            <a:rPr lang="zh-CN" altLang="en-US" sz="2300" b="1" dirty="0" smtClean="0"/>
            <a:t>课堂示范与演练</a:t>
          </a:r>
          <a:endParaRPr lang="zh-CN" altLang="en-US" sz="2300" b="1" dirty="0"/>
        </a:p>
      </dgm:t>
    </dgm:pt>
    <dgm:pt modelId="{D9C8F483-938E-4339-8B99-46310D83F9F0}" type="parTrans" cxnId="{7C543C35-6011-4F2D-BA94-9D7E51932D8D}">
      <dgm:prSet/>
      <dgm:spPr/>
      <dgm:t>
        <a:bodyPr/>
        <a:lstStyle/>
        <a:p>
          <a:endParaRPr lang="zh-CN" altLang="en-US"/>
        </a:p>
      </dgm:t>
    </dgm:pt>
    <dgm:pt modelId="{B8CBB78A-A45E-407D-8AC4-A35509C35B57}" type="sibTrans" cxnId="{7C543C35-6011-4F2D-BA94-9D7E51932D8D}">
      <dgm:prSet/>
      <dgm:spPr/>
      <dgm:t>
        <a:bodyPr/>
        <a:lstStyle/>
        <a:p>
          <a:endParaRPr lang="zh-CN" altLang="en-US"/>
        </a:p>
      </dgm:t>
    </dgm:pt>
    <dgm:pt modelId="{BEA9D0B5-BA6E-4949-8A88-484851D44E02}" type="pres">
      <dgm:prSet presAssocID="{DB0CEF6D-8717-48C1-9EBC-4BCAF4CD97D1}" presName="linear" presStyleCnt="0">
        <dgm:presLayoutVars>
          <dgm:dir/>
          <dgm:animLvl val="lvl"/>
          <dgm:resizeHandles val="exact"/>
        </dgm:presLayoutVars>
      </dgm:prSet>
      <dgm:spPr/>
      <dgm:t>
        <a:bodyPr/>
        <a:lstStyle/>
        <a:p>
          <a:endParaRPr lang="zh-CN" altLang="en-US"/>
        </a:p>
      </dgm:t>
    </dgm:pt>
    <dgm:pt modelId="{E6CC6467-93E5-46FA-B3E0-96F927C76F7D}" type="pres">
      <dgm:prSet presAssocID="{387230CF-2376-42B8-9CDA-51868C74873F}" presName="parentLin" presStyleCnt="0"/>
      <dgm:spPr/>
    </dgm:pt>
    <dgm:pt modelId="{C6131906-CD4D-4D9B-8B65-71365A66091A}" type="pres">
      <dgm:prSet presAssocID="{387230CF-2376-42B8-9CDA-51868C74873F}" presName="parentLeftMargin" presStyleLbl="node1" presStyleIdx="0" presStyleCnt="5"/>
      <dgm:spPr/>
      <dgm:t>
        <a:bodyPr/>
        <a:lstStyle/>
        <a:p>
          <a:endParaRPr lang="zh-CN" altLang="en-US"/>
        </a:p>
      </dgm:t>
    </dgm:pt>
    <dgm:pt modelId="{A0A37F45-6076-43F8-B5A9-932BF6637E61}" type="pres">
      <dgm:prSet presAssocID="{387230CF-2376-42B8-9CDA-51868C74873F}" presName="parentText" presStyleLbl="node1" presStyleIdx="0" presStyleCnt="5">
        <dgm:presLayoutVars>
          <dgm:chMax val="0"/>
          <dgm:bulletEnabled val="1"/>
        </dgm:presLayoutVars>
      </dgm:prSet>
      <dgm:spPr/>
      <dgm:t>
        <a:bodyPr/>
        <a:lstStyle/>
        <a:p>
          <a:endParaRPr lang="zh-CN" altLang="en-US"/>
        </a:p>
      </dgm:t>
    </dgm:pt>
    <dgm:pt modelId="{089B7C5C-041D-4AA3-867C-D4B9D1269A9D}" type="pres">
      <dgm:prSet presAssocID="{387230CF-2376-42B8-9CDA-51868C74873F}" presName="negativeSpace" presStyleCnt="0"/>
      <dgm:spPr/>
    </dgm:pt>
    <dgm:pt modelId="{46C477AB-8F18-4CB0-A173-CBED000D608A}" type="pres">
      <dgm:prSet presAssocID="{387230CF-2376-42B8-9CDA-51868C74873F}" presName="childText" presStyleLbl="conFgAcc1" presStyleIdx="0" presStyleCnt="5">
        <dgm:presLayoutVars>
          <dgm:bulletEnabled val="1"/>
        </dgm:presLayoutVars>
      </dgm:prSet>
      <dgm:spPr/>
    </dgm:pt>
    <dgm:pt modelId="{A061FBC0-58CB-46D4-BA22-11117FD30F4E}" type="pres">
      <dgm:prSet presAssocID="{4EBDD602-3E05-462A-97B6-9EA964CE8977}" presName="spaceBetweenRectangles" presStyleCnt="0"/>
      <dgm:spPr/>
    </dgm:pt>
    <dgm:pt modelId="{FF07D81B-0980-4CD0-AEE7-20944A8F907D}" type="pres">
      <dgm:prSet presAssocID="{4AEAE3FD-8E9D-4147-B436-14C550CC1B49}" presName="parentLin" presStyleCnt="0"/>
      <dgm:spPr/>
    </dgm:pt>
    <dgm:pt modelId="{D6A6B24E-F104-489D-B560-8ABED63260D2}" type="pres">
      <dgm:prSet presAssocID="{4AEAE3FD-8E9D-4147-B436-14C550CC1B49}" presName="parentLeftMargin" presStyleLbl="node1" presStyleIdx="0" presStyleCnt="5"/>
      <dgm:spPr/>
      <dgm:t>
        <a:bodyPr/>
        <a:lstStyle/>
        <a:p>
          <a:endParaRPr lang="zh-CN" altLang="en-US"/>
        </a:p>
      </dgm:t>
    </dgm:pt>
    <dgm:pt modelId="{02023C1E-7B13-4AB4-8B1C-BE153CA9A789}" type="pres">
      <dgm:prSet presAssocID="{4AEAE3FD-8E9D-4147-B436-14C550CC1B49}" presName="parentText" presStyleLbl="node1" presStyleIdx="1" presStyleCnt="5">
        <dgm:presLayoutVars>
          <dgm:chMax val="0"/>
          <dgm:bulletEnabled val="1"/>
        </dgm:presLayoutVars>
      </dgm:prSet>
      <dgm:spPr/>
      <dgm:t>
        <a:bodyPr/>
        <a:lstStyle/>
        <a:p>
          <a:endParaRPr lang="zh-CN" altLang="en-US"/>
        </a:p>
      </dgm:t>
    </dgm:pt>
    <dgm:pt modelId="{B4549394-00FF-461A-BB3E-C65ED0F23FBD}" type="pres">
      <dgm:prSet presAssocID="{4AEAE3FD-8E9D-4147-B436-14C550CC1B49}" presName="negativeSpace" presStyleCnt="0"/>
      <dgm:spPr/>
    </dgm:pt>
    <dgm:pt modelId="{0DD5C2A8-A788-41FE-83EC-48D387B72ACA}" type="pres">
      <dgm:prSet presAssocID="{4AEAE3FD-8E9D-4147-B436-14C550CC1B49}" presName="childText" presStyleLbl="conFgAcc1" presStyleIdx="1" presStyleCnt="5">
        <dgm:presLayoutVars>
          <dgm:bulletEnabled val="1"/>
        </dgm:presLayoutVars>
      </dgm:prSet>
      <dgm:spPr/>
    </dgm:pt>
    <dgm:pt modelId="{B7956A7A-AA88-4D1A-81D0-570BCA197A92}" type="pres">
      <dgm:prSet presAssocID="{E7CA0240-99F0-4201-A6C1-B55A116765BC}" presName="spaceBetweenRectangles" presStyleCnt="0"/>
      <dgm:spPr/>
    </dgm:pt>
    <dgm:pt modelId="{C52CBA6B-8C2E-435D-A274-B6F41A3B2DDD}" type="pres">
      <dgm:prSet presAssocID="{1DCBC34C-8ECF-49C7-A745-3D7470D6FFC8}" presName="parentLin" presStyleCnt="0"/>
      <dgm:spPr/>
    </dgm:pt>
    <dgm:pt modelId="{A6451F9F-B5FE-42DE-82A7-C5A2CB8845F3}" type="pres">
      <dgm:prSet presAssocID="{1DCBC34C-8ECF-49C7-A745-3D7470D6FFC8}" presName="parentLeftMargin" presStyleLbl="node1" presStyleIdx="1" presStyleCnt="5"/>
      <dgm:spPr/>
      <dgm:t>
        <a:bodyPr/>
        <a:lstStyle/>
        <a:p>
          <a:endParaRPr lang="zh-CN" altLang="en-US"/>
        </a:p>
      </dgm:t>
    </dgm:pt>
    <dgm:pt modelId="{99862258-4694-4780-B393-74B79249AD39}" type="pres">
      <dgm:prSet presAssocID="{1DCBC34C-8ECF-49C7-A745-3D7470D6FFC8}" presName="parentText" presStyleLbl="node1" presStyleIdx="2" presStyleCnt="5">
        <dgm:presLayoutVars>
          <dgm:chMax val="0"/>
          <dgm:bulletEnabled val="1"/>
        </dgm:presLayoutVars>
      </dgm:prSet>
      <dgm:spPr/>
      <dgm:t>
        <a:bodyPr/>
        <a:lstStyle/>
        <a:p>
          <a:endParaRPr lang="zh-CN" altLang="en-US"/>
        </a:p>
      </dgm:t>
    </dgm:pt>
    <dgm:pt modelId="{6573C9CA-1E2C-4CDB-BB60-E4B0FAF438E9}" type="pres">
      <dgm:prSet presAssocID="{1DCBC34C-8ECF-49C7-A745-3D7470D6FFC8}" presName="negativeSpace" presStyleCnt="0"/>
      <dgm:spPr/>
    </dgm:pt>
    <dgm:pt modelId="{65EACF2E-39B3-46EF-9B67-9BA899AE4090}" type="pres">
      <dgm:prSet presAssocID="{1DCBC34C-8ECF-49C7-A745-3D7470D6FFC8}" presName="childText" presStyleLbl="conFgAcc1" presStyleIdx="2" presStyleCnt="5">
        <dgm:presLayoutVars>
          <dgm:bulletEnabled val="1"/>
        </dgm:presLayoutVars>
      </dgm:prSet>
      <dgm:spPr/>
    </dgm:pt>
    <dgm:pt modelId="{4C92F754-3A7C-4E06-B7E7-84A7EB317D43}" type="pres">
      <dgm:prSet presAssocID="{5DE48C72-E1E1-4780-8434-AE8045AC6396}" presName="spaceBetweenRectangles" presStyleCnt="0"/>
      <dgm:spPr/>
    </dgm:pt>
    <dgm:pt modelId="{CA562AF4-99CC-4B53-85AD-7F0DFBDBEC0E}" type="pres">
      <dgm:prSet presAssocID="{4DF6CDE2-A672-4001-B141-B19D70159CD3}" presName="parentLin" presStyleCnt="0"/>
      <dgm:spPr/>
    </dgm:pt>
    <dgm:pt modelId="{78B68350-F7A2-4A83-A08E-24F234ADAB9D}" type="pres">
      <dgm:prSet presAssocID="{4DF6CDE2-A672-4001-B141-B19D70159CD3}" presName="parentLeftMargin" presStyleLbl="node1" presStyleIdx="2" presStyleCnt="5"/>
      <dgm:spPr/>
      <dgm:t>
        <a:bodyPr/>
        <a:lstStyle/>
        <a:p>
          <a:endParaRPr lang="zh-CN" altLang="en-US"/>
        </a:p>
      </dgm:t>
    </dgm:pt>
    <dgm:pt modelId="{6A449C9C-BDD1-424D-BF2B-047CAF94E3C8}" type="pres">
      <dgm:prSet presAssocID="{4DF6CDE2-A672-4001-B141-B19D70159CD3}" presName="parentText" presStyleLbl="node1" presStyleIdx="3" presStyleCnt="5">
        <dgm:presLayoutVars>
          <dgm:chMax val="0"/>
          <dgm:bulletEnabled val="1"/>
        </dgm:presLayoutVars>
      </dgm:prSet>
      <dgm:spPr/>
      <dgm:t>
        <a:bodyPr/>
        <a:lstStyle/>
        <a:p>
          <a:endParaRPr lang="zh-CN" altLang="en-US"/>
        </a:p>
      </dgm:t>
    </dgm:pt>
    <dgm:pt modelId="{EF8EA0A1-B385-4597-B342-0331D371ABAD}" type="pres">
      <dgm:prSet presAssocID="{4DF6CDE2-A672-4001-B141-B19D70159CD3}" presName="negativeSpace" presStyleCnt="0"/>
      <dgm:spPr/>
    </dgm:pt>
    <dgm:pt modelId="{9317D0C1-D23B-4B3F-8F97-A0013AC085F6}" type="pres">
      <dgm:prSet presAssocID="{4DF6CDE2-A672-4001-B141-B19D70159CD3}" presName="childText" presStyleLbl="conFgAcc1" presStyleIdx="3" presStyleCnt="5">
        <dgm:presLayoutVars>
          <dgm:bulletEnabled val="1"/>
        </dgm:presLayoutVars>
      </dgm:prSet>
      <dgm:spPr/>
    </dgm:pt>
    <dgm:pt modelId="{C645D9E3-3B37-41C2-B635-86EE7C8DF757}" type="pres">
      <dgm:prSet presAssocID="{28F79CF8-53D3-4671-A3A3-BF6077C5C781}" presName="spaceBetweenRectangles" presStyleCnt="0"/>
      <dgm:spPr/>
    </dgm:pt>
    <dgm:pt modelId="{92BC8261-F4B4-415D-A494-B5A4485DE38A}" type="pres">
      <dgm:prSet presAssocID="{8E504865-EED2-4AEF-80C0-3891D9AEEB4D}" presName="parentLin" presStyleCnt="0"/>
      <dgm:spPr/>
    </dgm:pt>
    <dgm:pt modelId="{8EF5A421-8ED2-40D9-98C0-5FC819B3DDFF}" type="pres">
      <dgm:prSet presAssocID="{8E504865-EED2-4AEF-80C0-3891D9AEEB4D}" presName="parentLeftMargin" presStyleLbl="node1" presStyleIdx="3" presStyleCnt="5"/>
      <dgm:spPr/>
    </dgm:pt>
    <dgm:pt modelId="{2C95074D-BF69-4266-8A67-ED478F8769E5}" type="pres">
      <dgm:prSet presAssocID="{8E504865-EED2-4AEF-80C0-3891D9AEEB4D}" presName="parentText" presStyleLbl="node1" presStyleIdx="4" presStyleCnt="5">
        <dgm:presLayoutVars>
          <dgm:chMax val="0"/>
          <dgm:bulletEnabled val="1"/>
        </dgm:presLayoutVars>
      </dgm:prSet>
      <dgm:spPr/>
      <dgm:t>
        <a:bodyPr/>
        <a:lstStyle/>
        <a:p>
          <a:endParaRPr lang="zh-CN" altLang="en-US"/>
        </a:p>
      </dgm:t>
    </dgm:pt>
    <dgm:pt modelId="{1470A3F6-48CD-4BE1-91AF-CDDD789D19BD}" type="pres">
      <dgm:prSet presAssocID="{8E504865-EED2-4AEF-80C0-3891D9AEEB4D}" presName="negativeSpace" presStyleCnt="0"/>
      <dgm:spPr/>
    </dgm:pt>
    <dgm:pt modelId="{C6DB89B9-4741-4421-A338-209287FE7534}" type="pres">
      <dgm:prSet presAssocID="{8E504865-EED2-4AEF-80C0-3891D9AEEB4D}" presName="childText" presStyleLbl="conFgAcc1" presStyleIdx="4" presStyleCnt="5">
        <dgm:presLayoutVars>
          <dgm:bulletEnabled val="1"/>
        </dgm:presLayoutVars>
      </dgm:prSet>
      <dgm:spPr/>
    </dgm:pt>
  </dgm:ptLst>
  <dgm:cxnLst>
    <dgm:cxn modelId="{E07F9262-98DC-4FD2-A72E-4C054384E57F}" srcId="{DB0CEF6D-8717-48C1-9EBC-4BCAF4CD97D1}" destId="{1DCBC34C-8ECF-49C7-A745-3D7470D6FFC8}" srcOrd="2" destOrd="0" parTransId="{88FF173A-4F00-4BB0-9CD6-8BDC376E6B77}" sibTransId="{5DE48C72-E1E1-4780-8434-AE8045AC6396}"/>
    <dgm:cxn modelId="{643AB5AA-8E3E-4FF7-A81E-73469C8A8CF3}" type="presOf" srcId="{8E504865-EED2-4AEF-80C0-3891D9AEEB4D}" destId="{8EF5A421-8ED2-40D9-98C0-5FC819B3DDFF}" srcOrd="0" destOrd="0" presId="urn:microsoft.com/office/officeart/2005/8/layout/list1"/>
    <dgm:cxn modelId="{3DDD4482-7B8A-4301-B3F4-57C3AC3438C3}" srcId="{DB0CEF6D-8717-48C1-9EBC-4BCAF4CD97D1}" destId="{4DF6CDE2-A672-4001-B141-B19D70159CD3}" srcOrd="3" destOrd="0" parTransId="{33BA9266-DB4D-4C1F-AC4E-796D779044DE}" sibTransId="{28F79CF8-53D3-4671-A3A3-BF6077C5C781}"/>
    <dgm:cxn modelId="{9A847A4C-7612-475E-B022-A100F7E410C4}" type="presOf" srcId="{387230CF-2376-42B8-9CDA-51868C74873F}" destId="{A0A37F45-6076-43F8-B5A9-932BF6637E61}" srcOrd="1" destOrd="0" presId="urn:microsoft.com/office/officeart/2005/8/layout/list1"/>
    <dgm:cxn modelId="{1811443F-DE37-4A9B-A308-E2A5A8BA711C}" type="presOf" srcId="{DB0CEF6D-8717-48C1-9EBC-4BCAF4CD97D1}" destId="{BEA9D0B5-BA6E-4949-8A88-484851D44E02}" srcOrd="0" destOrd="0" presId="urn:microsoft.com/office/officeart/2005/8/layout/list1"/>
    <dgm:cxn modelId="{29C04357-E900-4E26-B347-5A4D24D78AF9}" type="presOf" srcId="{4AEAE3FD-8E9D-4147-B436-14C550CC1B49}" destId="{02023C1E-7B13-4AB4-8B1C-BE153CA9A789}" srcOrd="1" destOrd="0" presId="urn:microsoft.com/office/officeart/2005/8/layout/list1"/>
    <dgm:cxn modelId="{2A00A6C0-9307-4ADA-B5C2-07CD7C935D46}" type="presOf" srcId="{1DCBC34C-8ECF-49C7-A745-3D7470D6FFC8}" destId="{99862258-4694-4780-B393-74B79249AD39}" srcOrd="1" destOrd="0" presId="urn:microsoft.com/office/officeart/2005/8/layout/list1"/>
    <dgm:cxn modelId="{26A0E6F9-3324-492A-BC59-8683ED643D4B}" type="presOf" srcId="{4DF6CDE2-A672-4001-B141-B19D70159CD3}" destId="{78B68350-F7A2-4A83-A08E-24F234ADAB9D}" srcOrd="0" destOrd="0" presId="urn:microsoft.com/office/officeart/2005/8/layout/list1"/>
    <dgm:cxn modelId="{57BA2DF9-224A-405F-A9EF-049DE30B6A40}" srcId="{DB0CEF6D-8717-48C1-9EBC-4BCAF4CD97D1}" destId="{387230CF-2376-42B8-9CDA-51868C74873F}" srcOrd="0" destOrd="0" parTransId="{85852576-19AC-47EF-B101-1969D9905A9A}" sibTransId="{4EBDD602-3E05-462A-97B6-9EA964CE8977}"/>
    <dgm:cxn modelId="{42764091-2A0F-4F68-88A4-975571BB1732}" type="presOf" srcId="{8E504865-EED2-4AEF-80C0-3891D9AEEB4D}" destId="{2C95074D-BF69-4266-8A67-ED478F8769E5}" srcOrd="1" destOrd="0" presId="urn:microsoft.com/office/officeart/2005/8/layout/list1"/>
    <dgm:cxn modelId="{FC90C7ED-AF65-4FBC-BD23-8D9F82FBFF30}" type="presOf" srcId="{4AEAE3FD-8E9D-4147-B436-14C550CC1B49}" destId="{D6A6B24E-F104-489D-B560-8ABED63260D2}" srcOrd="0" destOrd="0" presId="urn:microsoft.com/office/officeart/2005/8/layout/list1"/>
    <dgm:cxn modelId="{A1199359-C1B8-4322-9B67-B074AC4B61EF}" type="presOf" srcId="{387230CF-2376-42B8-9CDA-51868C74873F}" destId="{C6131906-CD4D-4D9B-8B65-71365A66091A}" srcOrd="0" destOrd="0" presId="urn:microsoft.com/office/officeart/2005/8/layout/list1"/>
    <dgm:cxn modelId="{4D037FD3-DD5C-4095-90C1-1E357F958D19}" type="presOf" srcId="{1DCBC34C-8ECF-49C7-A745-3D7470D6FFC8}" destId="{A6451F9F-B5FE-42DE-82A7-C5A2CB8845F3}" srcOrd="0" destOrd="0" presId="urn:microsoft.com/office/officeart/2005/8/layout/list1"/>
    <dgm:cxn modelId="{7C543C35-6011-4F2D-BA94-9D7E51932D8D}" srcId="{DB0CEF6D-8717-48C1-9EBC-4BCAF4CD97D1}" destId="{8E504865-EED2-4AEF-80C0-3891D9AEEB4D}" srcOrd="4" destOrd="0" parTransId="{D9C8F483-938E-4339-8B99-46310D83F9F0}" sibTransId="{B8CBB78A-A45E-407D-8AC4-A35509C35B57}"/>
    <dgm:cxn modelId="{9AC12E51-EA0D-4208-A0D0-2423F28EFC79}" type="presOf" srcId="{4DF6CDE2-A672-4001-B141-B19D70159CD3}" destId="{6A449C9C-BDD1-424D-BF2B-047CAF94E3C8}" srcOrd="1" destOrd="0" presId="urn:microsoft.com/office/officeart/2005/8/layout/list1"/>
    <dgm:cxn modelId="{FDAD2F24-A3E8-4DE5-AA85-6DC317C42DBC}" srcId="{DB0CEF6D-8717-48C1-9EBC-4BCAF4CD97D1}" destId="{4AEAE3FD-8E9D-4147-B436-14C550CC1B49}" srcOrd="1" destOrd="0" parTransId="{D5FA932B-E364-4D3F-A7C4-C5FBD977EDF2}" sibTransId="{E7CA0240-99F0-4201-A6C1-B55A116765BC}"/>
    <dgm:cxn modelId="{7F638DBB-4717-4FDF-A258-5706121207DD}" type="presParOf" srcId="{BEA9D0B5-BA6E-4949-8A88-484851D44E02}" destId="{E6CC6467-93E5-46FA-B3E0-96F927C76F7D}" srcOrd="0" destOrd="0" presId="urn:microsoft.com/office/officeart/2005/8/layout/list1"/>
    <dgm:cxn modelId="{B107708C-29AE-4AD1-8143-EAFB39B1D7E1}" type="presParOf" srcId="{E6CC6467-93E5-46FA-B3E0-96F927C76F7D}" destId="{C6131906-CD4D-4D9B-8B65-71365A66091A}" srcOrd="0" destOrd="0" presId="urn:microsoft.com/office/officeart/2005/8/layout/list1"/>
    <dgm:cxn modelId="{776C87CC-EAAE-4550-9EF1-E8691818DA3F}" type="presParOf" srcId="{E6CC6467-93E5-46FA-B3E0-96F927C76F7D}" destId="{A0A37F45-6076-43F8-B5A9-932BF6637E61}" srcOrd="1" destOrd="0" presId="urn:microsoft.com/office/officeart/2005/8/layout/list1"/>
    <dgm:cxn modelId="{83707304-0216-48BA-BDA7-E6E897463D4D}" type="presParOf" srcId="{BEA9D0B5-BA6E-4949-8A88-484851D44E02}" destId="{089B7C5C-041D-4AA3-867C-D4B9D1269A9D}" srcOrd="1" destOrd="0" presId="urn:microsoft.com/office/officeart/2005/8/layout/list1"/>
    <dgm:cxn modelId="{3EDD5D6F-B1E8-4341-B81E-33B8F0E036E2}" type="presParOf" srcId="{BEA9D0B5-BA6E-4949-8A88-484851D44E02}" destId="{46C477AB-8F18-4CB0-A173-CBED000D608A}" srcOrd="2" destOrd="0" presId="urn:microsoft.com/office/officeart/2005/8/layout/list1"/>
    <dgm:cxn modelId="{066FEB98-5E59-41A5-8983-49D61287A6BC}" type="presParOf" srcId="{BEA9D0B5-BA6E-4949-8A88-484851D44E02}" destId="{A061FBC0-58CB-46D4-BA22-11117FD30F4E}" srcOrd="3" destOrd="0" presId="urn:microsoft.com/office/officeart/2005/8/layout/list1"/>
    <dgm:cxn modelId="{C1A48474-D341-46C8-8408-2CBE2D53C903}" type="presParOf" srcId="{BEA9D0B5-BA6E-4949-8A88-484851D44E02}" destId="{FF07D81B-0980-4CD0-AEE7-20944A8F907D}" srcOrd="4" destOrd="0" presId="urn:microsoft.com/office/officeart/2005/8/layout/list1"/>
    <dgm:cxn modelId="{5F49092E-56A0-4ABA-A2F7-26C072EAA1E5}" type="presParOf" srcId="{FF07D81B-0980-4CD0-AEE7-20944A8F907D}" destId="{D6A6B24E-F104-489D-B560-8ABED63260D2}" srcOrd="0" destOrd="0" presId="urn:microsoft.com/office/officeart/2005/8/layout/list1"/>
    <dgm:cxn modelId="{9BB4F6AB-67AB-46F2-8134-0A1A68F2A245}" type="presParOf" srcId="{FF07D81B-0980-4CD0-AEE7-20944A8F907D}" destId="{02023C1E-7B13-4AB4-8B1C-BE153CA9A789}" srcOrd="1" destOrd="0" presId="urn:microsoft.com/office/officeart/2005/8/layout/list1"/>
    <dgm:cxn modelId="{8706886A-ABA4-49D7-BCDE-0055939FAD59}" type="presParOf" srcId="{BEA9D0B5-BA6E-4949-8A88-484851D44E02}" destId="{B4549394-00FF-461A-BB3E-C65ED0F23FBD}" srcOrd="5" destOrd="0" presId="urn:microsoft.com/office/officeart/2005/8/layout/list1"/>
    <dgm:cxn modelId="{741ACDCC-25CE-4EBF-A074-75F2EC6AE45D}" type="presParOf" srcId="{BEA9D0B5-BA6E-4949-8A88-484851D44E02}" destId="{0DD5C2A8-A788-41FE-83EC-48D387B72ACA}" srcOrd="6" destOrd="0" presId="urn:microsoft.com/office/officeart/2005/8/layout/list1"/>
    <dgm:cxn modelId="{0AB3974C-8F92-46CA-9881-D432E047B110}" type="presParOf" srcId="{BEA9D0B5-BA6E-4949-8A88-484851D44E02}" destId="{B7956A7A-AA88-4D1A-81D0-570BCA197A92}" srcOrd="7" destOrd="0" presId="urn:microsoft.com/office/officeart/2005/8/layout/list1"/>
    <dgm:cxn modelId="{4EB358F0-D240-4A2F-A0F0-130E41390D9C}" type="presParOf" srcId="{BEA9D0B5-BA6E-4949-8A88-484851D44E02}" destId="{C52CBA6B-8C2E-435D-A274-B6F41A3B2DDD}" srcOrd="8" destOrd="0" presId="urn:microsoft.com/office/officeart/2005/8/layout/list1"/>
    <dgm:cxn modelId="{4AAC0904-87F7-4714-A54B-3C39CD3F703C}" type="presParOf" srcId="{C52CBA6B-8C2E-435D-A274-B6F41A3B2DDD}" destId="{A6451F9F-B5FE-42DE-82A7-C5A2CB8845F3}" srcOrd="0" destOrd="0" presId="urn:microsoft.com/office/officeart/2005/8/layout/list1"/>
    <dgm:cxn modelId="{88C8BD06-13F7-4D3A-A246-5E3A784F56B5}" type="presParOf" srcId="{C52CBA6B-8C2E-435D-A274-B6F41A3B2DDD}" destId="{99862258-4694-4780-B393-74B79249AD39}" srcOrd="1" destOrd="0" presId="urn:microsoft.com/office/officeart/2005/8/layout/list1"/>
    <dgm:cxn modelId="{7CB0F3A4-A3CB-46DA-B0D9-E547C8E75869}" type="presParOf" srcId="{BEA9D0B5-BA6E-4949-8A88-484851D44E02}" destId="{6573C9CA-1E2C-4CDB-BB60-E4B0FAF438E9}" srcOrd="9" destOrd="0" presId="urn:microsoft.com/office/officeart/2005/8/layout/list1"/>
    <dgm:cxn modelId="{0CBC3DCB-BF60-4399-8C95-E4A9C3EF4873}" type="presParOf" srcId="{BEA9D0B5-BA6E-4949-8A88-484851D44E02}" destId="{65EACF2E-39B3-46EF-9B67-9BA899AE4090}" srcOrd="10" destOrd="0" presId="urn:microsoft.com/office/officeart/2005/8/layout/list1"/>
    <dgm:cxn modelId="{173C09A5-1E5A-4FDD-9F1B-3DCDA0A601E4}" type="presParOf" srcId="{BEA9D0B5-BA6E-4949-8A88-484851D44E02}" destId="{4C92F754-3A7C-4E06-B7E7-84A7EB317D43}" srcOrd="11" destOrd="0" presId="urn:microsoft.com/office/officeart/2005/8/layout/list1"/>
    <dgm:cxn modelId="{194985C5-65EB-40C2-8E18-3C02D9C5EB90}" type="presParOf" srcId="{BEA9D0B5-BA6E-4949-8A88-484851D44E02}" destId="{CA562AF4-99CC-4B53-85AD-7F0DFBDBEC0E}" srcOrd="12" destOrd="0" presId="urn:microsoft.com/office/officeart/2005/8/layout/list1"/>
    <dgm:cxn modelId="{20E9289F-82D8-4297-A3D3-A68DA9E7B929}" type="presParOf" srcId="{CA562AF4-99CC-4B53-85AD-7F0DFBDBEC0E}" destId="{78B68350-F7A2-4A83-A08E-24F234ADAB9D}" srcOrd="0" destOrd="0" presId="urn:microsoft.com/office/officeart/2005/8/layout/list1"/>
    <dgm:cxn modelId="{76B6BBA2-B2F4-43C9-BF93-82CB94A324B8}" type="presParOf" srcId="{CA562AF4-99CC-4B53-85AD-7F0DFBDBEC0E}" destId="{6A449C9C-BDD1-424D-BF2B-047CAF94E3C8}" srcOrd="1" destOrd="0" presId="urn:microsoft.com/office/officeart/2005/8/layout/list1"/>
    <dgm:cxn modelId="{62015F41-F7A5-4235-92C8-E09EFC689539}" type="presParOf" srcId="{BEA9D0B5-BA6E-4949-8A88-484851D44E02}" destId="{EF8EA0A1-B385-4597-B342-0331D371ABAD}" srcOrd="13" destOrd="0" presId="urn:microsoft.com/office/officeart/2005/8/layout/list1"/>
    <dgm:cxn modelId="{A31ABA65-FB3A-44A9-9D2A-464F379F225C}" type="presParOf" srcId="{BEA9D0B5-BA6E-4949-8A88-484851D44E02}" destId="{9317D0C1-D23B-4B3F-8F97-A0013AC085F6}" srcOrd="14" destOrd="0" presId="urn:microsoft.com/office/officeart/2005/8/layout/list1"/>
    <dgm:cxn modelId="{F0CB7E29-4A7A-407F-BE91-A73F85BB07E0}" type="presParOf" srcId="{BEA9D0B5-BA6E-4949-8A88-484851D44E02}" destId="{C645D9E3-3B37-41C2-B635-86EE7C8DF757}" srcOrd="15" destOrd="0" presId="urn:microsoft.com/office/officeart/2005/8/layout/list1"/>
    <dgm:cxn modelId="{CBA97438-4EA6-4A7D-812F-5095329E3482}" type="presParOf" srcId="{BEA9D0B5-BA6E-4949-8A88-484851D44E02}" destId="{92BC8261-F4B4-415D-A494-B5A4485DE38A}" srcOrd="16" destOrd="0" presId="urn:microsoft.com/office/officeart/2005/8/layout/list1"/>
    <dgm:cxn modelId="{EFD6B1AC-E10B-4FF7-A7E7-BD1374E52B3B}" type="presParOf" srcId="{92BC8261-F4B4-415D-A494-B5A4485DE38A}" destId="{8EF5A421-8ED2-40D9-98C0-5FC819B3DDFF}" srcOrd="0" destOrd="0" presId="urn:microsoft.com/office/officeart/2005/8/layout/list1"/>
    <dgm:cxn modelId="{FCA57712-EFA7-4D20-BCDD-FD0881D263B0}" type="presParOf" srcId="{92BC8261-F4B4-415D-A494-B5A4485DE38A}" destId="{2C95074D-BF69-4266-8A67-ED478F8769E5}" srcOrd="1" destOrd="0" presId="urn:microsoft.com/office/officeart/2005/8/layout/list1"/>
    <dgm:cxn modelId="{F5CCE4B5-3025-44CB-AAD9-61332294AAFD}" type="presParOf" srcId="{BEA9D0B5-BA6E-4949-8A88-484851D44E02}" destId="{1470A3F6-48CD-4BE1-91AF-CDDD789D19BD}" srcOrd="17" destOrd="0" presId="urn:microsoft.com/office/officeart/2005/8/layout/list1"/>
    <dgm:cxn modelId="{E8B3311F-AAE7-40E1-A885-A2694A00C08E}" type="presParOf" srcId="{BEA9D0B5-BA6E-4949-8A88-484851D44E02}" destId="{C6DB89B9-4741-4421-A338-209287FE7534}"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D02D80-8B0E-47A4-9C6C-37FD3190BA53}" type="doc">
      <dgm:prSet loTypeId="urn:diagrams.loki3.com/BracketList+Icon" loCatId="list" qsTypeId="urn:microsoft.com/office/officeart/2005/8/quickstyle/simple1" qsCatId="simple" csTypeId="urn:microsoft.com/office/officeart/2005/8/colors/accent1_2" csCatId="accent1" phldr="1"/>
      <dgm:spPr/>
      <dgm:t>
        <a:bodyPr/>
        <a:lstStyle/>
        <a:p>
          <a:endParaRPr lang="zh-CN" altLang="en-US"/>
        </a:p>
      </dgm:t>
    </dgm:pt>
    <dgm:pt modelId="{B1171F47-1E56-4ED6-8B40-3E8AED973239}">
      <dgm:prSet phldrT="[文本]"/>
      <dgm:spPr/>
      <dgm:t>
        <a:bodyPr/>
        <a:lstStyle/>
        <a:p>
          <a:r>
            <a:rPr lang="zh-CN" altLang="en-US" b="1" dirty="0" smtClean="0"/>
            <a:t>结案的涵义</a:t>
          </a:r>
          <a:endParaRPr lang="zh-CN" altLang="en-US" b="1" dirty="0"/>
        </a:p>
      </dgm:t>
    </dgm:pt>
    <dgm:pt modelId="{2CC104D4-61DE-4189-A7F0-76F7A8218D79}" type="parTrans" cxnId="{BA3EFA3E-69D4-4CB1-BBF7-87995813278F}">
      <dgm:prSet/>
      <dgm:spPr/>
      <dgm:t>
        <a:bodyPr/>
        <a:lstStyle/>
        <a:p>
          <a:endParaRPr lang="zh-CN" altLang="en-US"/>
        </a:p>
      </dgm:t>
    </dgm:pt>
    <dgm:pt modelId="{797640A8-976D-42F2-A596-3B6754FDD63D}" type="sibTrans" cxnId="{BA3EFA3E-69D4-4CB1-BBF7-87995813278F}">
      <dgm:prSet/>
      <dgm:spPr/>
      <dgm:t>
        <a:bodyPr/>
        <a:lstStyle/>
        <a:p>
          <a:endParaRPr lang="zh-CN" altLang="en-US"/>
        </a:p>
      </dgm:t>
    </dgm:pt>
    <dgm:pt modelId="{B7D50704-4CA7-456C-BF77-BA1448B43513}">
      <dgm:prSet phldrT="[文本]"/>
      <dgm:spPr/>
      <dgm:t>
        <a:bodyPr/>
        <a:lstStyle/>
        <a:p>
          <a:r>
            <a:rPr lang="zh-CN" altLang="en-US" b="1" dirty="0" smtClean="0"/>
            <a:t>双方根据之前的约定计划，逐步结束工作关系，帮助案主脱离社工服务开始新生活。</a:t>
          </a:r>
          <a:endParaRPr lang="zh-CN" altLang="en-US" b="1" dirty="0"/>
        </a:p>
      </dgm:t>
    </dgm:pt>
    <dgm:pt modelId="{F9B67BF0-ED7D-47EC-8822-719D8AF280BA}" type="parTrans" cxnId="{C0F9E580-BC9D-44CD-86ED-974D2B63BA0E}">
      <dgm:prSet/>
      <dgm:spPr/>
      <dgm:t>
        <a:bodyPr/>
        <a:lstStyle/>
        <a:p>
          <a:endParaRPr lang="zh-CN" altLang="en-US"/>
        </a:p>
      </dgm:t>
    </dgm:pt>
    <dgm:pt modelId="{5F392C63-D11D-4934-A1F0-9C2A9DE1FE27}" type="sibTrans" cxnId="{C0F9E580-BC9D-44CD-86ED-974D2B63BA0E}">
      <dgm:prSet/>
      <dgm:spPr/>
      <dgm:t>
        <a:bodyPr/>
        <a:lstStyle/>
        <a:p>
          <a:endParaRPr lang="zh-CN" altLang="en-US"/>
        </a:p>
      </dgm:t>
    </dgm:pt>
    <dgm:pt modelId="{9603077E-C610-4622-A5FE-FB06A1BEE024}">
      <dgm:prSet phldrT="[文本]"/>
      <dgm:spPr/>
      <dgm:t>
        <a:bodyPr/>
        <a:lstStyle/>
        <a:p>
          <a:r>
            <a:rPr lang="zh-CN" altLang="en-US" b="1" dirty="0" smtClean="0"/>
            <a:t>结案的分类</a:t>
          </a:r>
          <a:endParaRPr lang="zh-CN" altLang="en-US" b="1" dirty="0"/>
        </a:p>
      </dgm:t>
    </dgm:pt>
    <dgm:pt modelId="{56782B82-26C9-40F4-97F6-AF843DBFE86A}" type="parTrans" cxnId="{A8F2EE2C-E1C6-4B4A-8539-E2D737CF72A8}">
      <dgm:prSet/>
      <dgm:spPr/>
      <dgm:t>
        <a:bodyPr/>
        <a:lstStyle/>
        <a:p>
          <a:endParaRPr lang="zh-CN" altLang="en-US"/>
        </a:p>
      </dgm:t>
    </dgm:pt>
    <dgm:pt modelId="{FA971B0F-6AB1-45FF-A261-94F479628843}" type="sibTrans" cxnId="{A8F2EE2C-E1C6-4B4A-8539-E2D737CF72A8}">
      <dgm:prSet/>
      <dgm:spPr/>
      <dgm:t>
        <a:bodyPr/>
        <a:lstStyle/>
        <a:p>
          <a:endParaRPr lang="zh-CN" altLang="en-US"/>
        </a:p>
      </dgm:t>
    </dgm:pt>
    <dgm:pt modelId="{A184807E-DC8B-4ADB-AB1E-D09B905CCAEF}">
      <dgm:prSet phldrT="[文本]"/>
      <dgm:spPr/>
      <dgm:t>
        <a:bodyPr/>
        <a:lstStyle/>
        <a:p>
          <a:r>
            <a:rPr lang="zh-CN" altLang="en-US" b="1" dirty="0" smtClean="0"/>
            <a:t>目标达成而结案</a:t>
          </a:r>
          <a:endParaRPr lang="zh-CN" altLang="en-US" b="1" dirty="0"/>
        </a:p>
      </dgm:t>
    </dgm:pt>
    <dgm:pt modelId="{E8B511EC-0E4D-4ADF-933C-8CA4DCEF6B44}" type="parTrans" cxnId="{F9B4CCB8-CD11-4E04-9C5C-9CD72160B2BC}">
      <dgm:prSet/>
      <dgm:spPr/>
      <dgm:t>
        <a:bodyPr/>
        <a:lstStyle/>
        <a:p>
          <a:endParaRPr lang="zh-CN" altLang="en-US"/>
        </a:p>
      </dgm:t>
    </dgm:pt>
    <dgm:pt modelId="{0477F4E6-8840-4B3C-B5B9-A16207AE8C7E}" type="sibTrans" cxnId="{F9B4CCB8-CD11-4E04-9C5C-9CD72160B2BC}">
      <dgm:prSet/>
      <dgm:spPr/>
      <dgm:t>
        <a:bodyPr/>
        <a:lstStyle/>
        <a:p>
          <a:endParaRPr lang="zh-CN" altLang="en-US"/>
        </a:p>
      </dgm:t>
    </dgm:pt>
    <dgm:pt modelId="{51CD8E83-600F-45D6-BF8E-9D065FABF35C}">
      <dgm:prSet phldrT="[文本]"/>
      <dgm:spPr/>
      <dgm:t>
        <a:bodyPr/>
        <a:lstStyle/>
        <a:p>
          <a:r>
            <a:rPr lang="zh-CN" altLang="en-US" b="1" dirty="0" smtClean="0"/>
            <a:t>案主的原因结案</a:t>
          </a:r>
          <a:endParaRPr lang="zh-CN" altLang="en-US" b="1" dirty="0"/>
        </a:p>
      </dgm:t>
    </dgm:pt>
    <dgm:pt modelId="{350F0206-2D81-413E-ABFF-AB59DFC04EF5}" type="parTrans" cxnId="{C5AAB754-23CF-4ED4-9FD9-8EEE6C3BD4EF}">
      <dgm:prSet/>
      <dgm:spPr/>
      <dgm:t>
        <a:bodyPr/>
        <a:lstStyle/>
        <a:p>
          <a:endParaRPr lang="zh-CN" altLang="en-US"/>
        </a:p>
      </dgm:t>
    </dgm:pt>
    <dgm:pt modelId="{8BC0D6F6-B26A-4198-808C-492978A7EF74}" type="sibTrans" cxnId="{C5AAB754-23CF-4ED4-9FD9-8EEE6C3BD4EF}">
      <dgm:prSet/>
      <dgm:spPr/>
      <dgm:t>
        <a:bodyPr/>
        <a:lstStyle/>
        <a:p>
          <a:endParaRPr lang="zh-CN" altLang="en-US"/>
        </a:p>
      </dgm:t>
    </dgm:pt>
    <dgm:pt modelId="{87D3AD0A-E740-4B38-A17F-D85F22143090}">
      <dgm:prSet phldrT="[文本]"/>
      <dgm:spPr/>
      <dgm:t>
        <a:bodyPr/>
        <a:lstStyle/>
        <a:p>
          <a:r>
            <a:rPr lang="zh-CN" altLang="en-US" b="1" dirty="0" smtClean="0"/>
            <a:t>机构的原因结案</a:t>
          </a:r>
          <a:endParaRPr lang="zh-CN" altLang="en-US" b="1" dirty="0"/>
        </a:p>
      </dgm:t>
    </dgm:pt>
    <dgm:pt modelId="{7FE4E66F-648E-4D7D-A741-685B68BDDAF3}" type="parTrans" cxnId="{3B973AE9-A9FE-41F9-AE26-FB933010BE7A}">
      <dgm:prSet/>
      <dgm:spPr/>
      <dgm:t>
        <a:bodyPr/>
        <a:lstStyle/>
        <a:p>
          <a:endParaRPr lang="zh-CN" altLang="en-US"/>
        </a:p>
      </dgm:t>
    </dgm:pt>
    <dgm:pt modelId="{87589175-25E3-4EFD-B61F-A2021009FDA3}" type="sibTrans" cxnId="{3B973AE9-A9FE-41F9-AE26-FB933010BE7A}">
      <dgm:prSet/>
      <dgm:spPr/>
      <dgm:t>
        <a:bodyPr/>
        <a:lstStyle/>
        <a:p>
          <a:endParaRPr lang="zh-CN" altLang="en-US"/>
        </a:p>
      </dgm:t>
    </dgm:pt>
    <dgm:pt modelId="{8960169A-9B8B-43DA-ADA6-034ED23E228B}">
      <dgm:prSet phldrT="[文本]"/>
      <dgm:spPr/>
      <dgm:t>
        <a:bodyPr/>
        <a:lstStyle/>
        <a:p>
          <a:r>
            <a:rPr lang="zh-CN" altLang="en-US" b="1" dirty="0" smtClean="0"/>
            <a:t>社工的原因结案</a:t>
          </a:r>
          <a:endParaRPr lang="zh-CN" altLang="en-US" b="1" dirty="0"/>
        </a:p>
      </dgm:t>
    </dgm:pt>
    <dgm:pt modelId="{299887EE-2C82-4A94-8040-79BA32CB239D}" type="parTrans" cxnId="{48338406-14DC-4133-AFF9-178FAA596D1A}">
      <dgm:prSet/>
      <dgm:spPr/>
      <dgm:t>
        <a:bodyPr/>
        <a:lstStyle/>
        <a:p>
          <a:endParaRPr lang="zh-CN" altLang="en-US"/>
        </a:p>
      </dgm:t>
    </dgm:pt>
    <dgm:pt modelId="{7393970E-6380-431D-B396-875B5FBD2989}" type="sibTrans" cxnId="{48338406-14DC-4133-AFF9-178FAA596D1A}">
      <dgm:prSet/>
      <dgm:spPr/>
      <dgm:t>
        <a:bodyPr/>
        <a:lstStyle/>
        <a:p>
          <a:endParaRPr lang="zh-CN" altLang="en-US"/>
        </a:p>
      </dgm:t>
    </dgm:pt>
    <dgm:pt modelId="{28D72BBA-799E-425E-A42B-B9B6F2FCEA9D}">
      <dgm:prSet/>
      <dgm:spPr/>
      <dgm:t>
        <a:bodyPr/>
        <a:lstStyle/>
        <a:p>
          <a:r>
            <a:rPr lang="zh-CN" altLang="en-US" b="1" dirty="0" smtClean="0"/>
            <a:t>双方反应与应对</a:t>
          </a:r>
          <a:endParaRPr lang="zh-CN" altLang="en-US" b="1" dirty="0"/>
        </a:p>
      </dgm:t>
    </dgm:pt>
    <dgm:pt modelId="{D848440A-CE7A-42F5-BCF7-8C46C5C2E4C3}" type="parTrans" cxnId="{CFAC740C-AE55-423C-97FD-2905F91A8990}">
      <dgm:prSet/>
      <dgm:spPr/>
      <dgm:t>
        <a:bodyPr/>
        <a:lstStyle/>
        <a:p>
          <a:endParaRPr lang="zh-CN" altLang="en-US"/>
        </a:p>
      </dgm:t>
    </dgm:pt>
    <dgm:pt modelId="{31FD26A5-D5A9-4670-BF2E-7A7FEA584BBB}" type="sibTrans" cxnId="{CFAC740C-AE55-423C-97FD-2905F91A8990}">
      <dgm:prSet/>
      <dgm:spPr/>
      <dgm:t>
        <a:bodyPr/>
        <a:lstStyle/>
        <a:p>
          <a:endParaRPr lang="zh-CN" altLang="en-US"/>
        </a:p>
      </dgm:t>
    </dgm:pt>
    <dgm:pt modelId="{CE4FD23D-800A-426A-B1FF-B6BB3B21F3D6}">
      <dgm:prSet/>
      <dgm:spPr/>
      <dgm:t>
        <a:bodyPr/>
        <a:lstStyle/>
        <a:p>
          <a:r>
            <a:rPr lang="zh-CN" altLang="en-US" b="1" dirty="0" smtClean="0"/>
            <a:t>案主的正面与负面反应及其应对方式</a:t>
          </a:r>
          <a:endParaRPr lang="en-US" altLang="zh-CN" b="1" dirty="0" smtClean="0"/>
        </a:p>
      </dgm:t>
    </dgm:pt>
    <dgm:pt modelId="{E894BB61-2853-40A9-B461-B2A2C758FD00}" type="parTrans" cxnId="{15CF0C11-3CF6-402C-A67E-932E155AA78D}">
      <dgm:prSet/>
      <dgm:spPr/>
      <dgm:t>
        <a:bodyPr/>
        <a:lstStyle/>
        <a:p>
          <a:endParaRPr lang="zh-CN" altLang="en-US"/>
        </a:p>
      </dgm:t>
    </dgm:pt>
    <dgm:pt modelId="{0C5B0FD8-60A4-47C4-B5E9-0DB3A345B987}" type="sibTrans" cxnId="{15CF0C11-3CF6-402C-A67E-932E155AA78D}">
      <dgm:prSet/>
      <dgm:spPr/>
      <dgm:t>
        <a:bodyPr/>
        <a:lstStyle/>
        <a:p>
          <a:endParaRPr lang="zh-CN" altLang="en-US"/>
        </a:p>
      </dgm:t>
    </dgm:pt>
    <dgm:pt modelId="{A9572F7C-9B7C-412E-A258-0F13C436F007}">
      <dgm:prSet/>
      <dgm:spPr/>
      <dgm:t>
        <a:bodyPr/>
        <a:lstStyle/>
        <a:p>
          <a:r>
            <a:rPr lang="zh-CN" altLang="en-US" b="1" dirty="0" smtClean="0"/>
            <a:t>社工的反应与应对方式</a:t>
          </a:r>
          <a:endParaRPr lang="zh-CN" altLang="en-US" b="1" dirty="0"/>
        </a:p>
      </dgm:t>
    </dgm:pt>
    <dgm:pt modelId="{B1CFD4D9-F498-430D-9F0E-2438BBD21E81}" type="parTrans" cxnId="{554D6F3E-9DFB-4C79-AA12-46C42DC8A781}">
      <dgm:prSet/>
      <dgm:spPr/>
      <dgm:t>
        <a:bodyPr/>
        <a:lstStyle/>
        <a:p>
          <a:endParaRPr lang="zh-CN" altLang="en-US"/>
        </a:p>
      </dgm:t>
    </dgm:pt>
    <dgm:pt modelId="{EF82F35F-FC00-4DEB-8A70-100F9DCA80DA}" type="sibTrans" cxnId="{554D6F3E-9DFB-4C79-AA12-46C42DC8A781}">
      <dgm:prSet/>
      <dgm:spPr/>
      <dgm:t>
        <a:bodyPr/>
        <a:lstStyle/>
        <a:p>
          <a:endParaRPr lang="zh-CN" altLang="en-US"/>
        </a:p>
      </dgm:t>
    </dgm:pt>
    <dgm:pt modelId="{BB8F0410-AD52-4DA3-BAE4-2BF28D02C2F0}">
      <dgm:prSet/>
      <dgm:spPr/>
      <dgm:t>
        <a:bodyPr/>
        <a:lstStyle/>
        <a:p>
          <a:r>
            <a:rPr lang="zh-CN" altLang="en-US" b="1" dirty="0" smtClean="0"/>
            <a:t>结案的一般步骤</a:t>
          </a:r>
          <a:endParaRPr lang="zh-CN" altLang="en-US" b="1" dirty="0"/>
        </a:p>
      </dgm:t>
    </dgm:pt>
    <dgm:pt modelId="{D19FB1CC-FB1D-4829-BF49-4269B2D52918}" type="parTrans" cxnId="{1B1F2075-42EB-4B2B-93E5-4F6B71F6ACC0}">
      <dgm:prSet/>
      <dgm:spPr/>
      <dgm:t>
        <a:bodyPr/>
        <a:lstStyle/>
        <a:p>
          <a:endParaRPr lang="zh-CN" altLang="en-US"/>
        </a:p>
      </dgm:t>
    </dgm:pt>
    <dgm:pt modelId="{CD4773C5-43F7-42BD-8538-AD8F4C89505C}" type="sibTrans" cxnId="{1B1F2075-42EB-4B2B-93E5-4F6B71F6ACC0}">
      <dgm:prSet/>
      <dgm:spPr/>
      <dgm:t>
        <a:bodyPr/>
        <a:lstStyle/>
        <a:p>
          <a:endParaRPr lang="zh-CN" altLang="en-US"/>
        </a:p>
      </dgm:t>
    </dgm:pt>
    <dgm:pt modelId="{CCA889C5-9393-4D8B-ACC0-04A1AD923106}">
      <dgm:prSet/>
      <dgm:spPr/>
      <dgm:t>
        <a:bodyPr/>
        <a:lstStyle/>
        <a:p>
          <a:r>
            <a:rPr lang="zh-CN" altLang="en-US" b="1" dirty="0" smtClean="0"/>
            <a:t>提前通知时间、过程回顾与总结 、稳定与增强案主改变、双方彼此回馈、处理离别情绪与未尽事宜、运用仪式和动作结束、做好结案记录</a:t>
          </a:r>
          <a:endParaRPr lang="zh-CN" altLang="en-US" b="1" dirty="0"/>
        </a:p>
      </dgm:t>
    </dgm:pt>
    <dgm:pt modelId="{B0D3C3FE-2E35-4D82-BEAD-FFD38F7B9D42}" type="parTrans" cxnId="{EB2D597E-EED4-4B76-B4EC-E77056A8F775}">
      <dgm:prSet/>
      <dgm:spPr/>
      <dgm:t>
        <a:bodyPr/>
        <a:lstStyle/>
        <a:p>
          <a:endParaRPr lang="zh-CN" altLang="en-US"/>
        </a:p>
      </dgm:t>
    </dgm:pt>
    <dgm:pt modelId="{DEE72D97-98EA-48F1-A26B-46AAC47363EB}" type="sibTrans" cxnId="{EB2D597E-EED4-4B76-B4EC-E77056A8F775}">
      <dgm:prSet/>
      <dgm:spPr/>
      <dgm:t>
        <a:bodyPr/>
        <a:lstStyle/>
        <a:p>
          <a:endParaRPr lang="zh-CN" altLang="en-US"/>
        </a:p>
      </dgm:t>
    </dgm:pt>
    <dgm:pt modelId="{05B369E3-5211-40B5-AB29-3A493A5E4E09}" type="pres">
      <dgm:prSet presAssocID="{B7D02D80-8B0E-47A4-9C6C-37FD3190BA53}" presName="Name0" presStyleCnt="0">
        <dgm:presLayoutVars>
          <dgm:dir/>
          <dgm:animLvl val="lvl"/>
          <dgm:resizeHandles val="exact"/>
        </dgm:presLayoutVars>
      </dgm:prSet>
      <dgm:spPr/>
    </dgm:pt>
    <dgm:pt modelId="{1C7A48E1-ECA2-4AF9-8F25-EE81E8303E17}" type="pres">
      <dgm:prSet presAssocID="{B1171F47-1E56-4ED6-8B40-3E8AED973239}" presName="linNode" presStyleCnt="0"/>
      <dgm:spPr/>
    </dgm:pt>
    <dgm:pt modelId="{D170AA7A-008B-43E9-9D2A-3FE78363FEA9}" type="pres">
      <dgm:prSet presAssocID="{B1171F47-1E56-4ED6-8B40-3E8AED973239}" presName="parTx" presStyleLbl="revTx" presStyleIdx="0" presStyleCnt="4">
        <dgm:presLayoutVars>
          <dgm:chMax val="1"/>
          <dgm:bulletEnabled val="1"/>
        </dgm:presLayoutVars>
      </dgm:prSet>
      <dgm:spPr/>
      <dgm:t>
        <a:bodyPr/>
        <a:lstStyle/>
        <a:p>
          <a:endParaRPr lang="zh-CN" altLang="en-US"/>
        </a:p>
      </dgm:t>
    </dgm:pt>
    <dgm:pt modelId="{A52FBBA6-4137-4DD9-A5C7-146412093F97}" type="pres">
      <dgm:prSet presAssocID="{B1171F47-1E56-4ED6-8B40-3E8AED973239}" presName="bracket" presStyleLbl="parChTrans1D1" presStyleIdx="0" presStyleCnt="4"/>
      <dgm:spPr/>
    </dgm:pt>
    <dgm:pt modelId="{20117CB1-0E13-43CC-8B55-061F64254AF7}" type="pres">
      <dgm:prSet presAssocID="{B1171F47-1E56-4ED6-8B40-3E8AED973239}" presName="spH" presStyleCnt="0"/>
      <dgm:spPr/>
    </dgm:pt>
    <dgm:pt modelId="{D58BFBB4-AD48-4BC3-8ED2-8F94D063E045}" type="pres">
      <dgm:prSet presAssocID="{B1171F47-1E56-4ED6-8B40-3E8AED973239}" presName="desTx" presStyleLbl="node1" presStyleIdx="0" presStyleCnt="4">
        <dgm:presLayoutVars>
          <dgm:bulletEnabled val="1"/>
        </dgm:presLayoutVars>
      </dgm:prSet>
      <dgm:spPr/>
      <dgm:t>
        <a:bodyPr/>
        <a:lstStyle/>
        <a:p>
          <a:endParaRPr lang="zh-CN" altLang="en-US"/>
        </a:p>
      </dgm:t>
    </dgm:pt>
    <dgm:pt modelId="{80F22010-5A2E-49EC-B788-C62012CA786C}" type="pres">
      <dgm:prSet presAssocID="{797640A8-976D-42F2-A596-3B6754FDD63D}" presName="spV" presStyleCnt="0"/>
      <dgm:spPr/>
    </dgm:pt>
    <dgm:pt modelId="{7C285A2A-993E-4AB5-8E80-206A3005F251}" type="pres">
      <dgm:prSet presAssocID="{9603077E-C610-4622-A5FE-FB06A1BEE024}" presName="linNode" presStyleCnt="0"/>
      <dgm:spPr/>
    </dgm:pt>
    <dgm:pt modelId="{51387055-0758-4016-840B-90989BA6E4F9}" type="pres">
      <dgm:prSet presAssocID="{9603077E-C610-4622-A5FE-FB06A1BEE024}" presName="parTx" presStyleLbl="revTx" presStyleIdx="1" presStyleCnt="4">
        <dgm:presLayoutVars>
          <dgm:chMax val="1"/>
          <dgm:bulletEnabled val="1"/>
        </dgm:presLayoutVars>
      </dgm:prSet>
      <dgm:spPr/>
    </dgm:pt>
    <dgm:pt modelId="{E0D3CCA6-E72A-417A-8BEA-4D2A34D86FFC}" type="pres">
      <dgm:prSet presAssocID="{9603077E-C610-4622-A5FE-FB06A1BEE024}" presName="bracket" presStyleLbl="parChTrans1D1" presStyleIdx="1" presStyleCnt="4"/>
      <dgm:spPr/>
    </dgm:pt>
    <dgm:pt modelId="{16846A32-470F-41BE-BE90-017669A73CDE}" type="pres">
      <dgm:prSet presAssocID="{9603077E-C610-4622-A5FE-FB06A1BEE024}" presName="spH" presStyleCnt="0"/>
      <dgm:spPr/>
    </dgm:pt>
    <dgm:pt modelId="{0C6A22D6-721A-49FB-899C-596FED22498F}" type="pres">
      <dgm:prSet presAssocID="{9603077E-C610-4622-A5FE-FB06A1BEE024}" presName="desTx" presStyleLbl="node1" presStyleIdx="1" presStyleCnt="4">
        <dgm:presLayoutVars>
          <dgm:bulletEnabled val="1"/>
        </dgm:presLayoutVars>
      </dgm:prSet>
      <dgm:spPr/>
    </dgm:pt>
    <dgm:pt modelId="{4B2E287D-A336-4DCB-96C8-3E21395BFF17}" type="pres">
      <dgm:prSet presAssocID="{FA971B0F-6AB1-45FF-A261-94F479628843}" presName="spV" presStyleCnt="0"/>
      <dgm:spPr/>
    </dgm:pt>
    <dgm:pt modelId="{EA7A42A8-21BD-405D-A0E8-8396E72A667F}" type="pres">
      <dgm:prSet presAssocID="{28D72BBA-799E-425E-A42B-B9B6F2FCEA9D}" presName="linNode" presStyleCnt="0"/>
      <dgm:spPr/>
    </dgm:pt>
    <dgm:pt modelId="{20019E7E-D8C7-4089-A829-846BDDD890EB}" type="pres">
      <dgm:prSet presAssocID="{28D72BBA-799E-425E-A42B-B9B6F2FCEA9D}" presName="parTx" presStyleLbl="revTx" presStyleIdx="2" presStyleCnt="4">
        <dgm:presLayoutVars>
          <dgm:chMax val="1"/>
          <dgm:bulletEnabled val="1"/>
        </dgm:presLayoutVars>
      </dgm:prSet>
      <dgm:spPr/>
      <dgm:t>
        <a:bodyPr/>
        <a:lstStyle/>
        <a:p>
          <a:endParaRPr lang="zh-CN" altLang="en-US"/>
        </a:p>
      </dgm:t>
    </dgm:pt>
    <dgm:pt modelId="{1C00B90D-C598-424E-8664-DEFE2B7E517A}" type="pres">
      <dgm:prSet presAssocID="{28D72BBA-799E-425E-A42B-B9B6F2FCEA9D}" presName="bracket" presStyleLbl="parChTrans1D1" presStyleIdx="2" presStyleCnt="4"/>
      <dgm:spPr/>
    </dgm:pt>
    <dgm:pt modelId="{92C2BE4C-D602-4D42-B955-EBF4E5B2848F}" type="pres">
      <dgm:prSet presAssocID="{28D72BBA-799E-425E-A42B-B9B6F2FCEA9D}" presName="spH" presStyleCnt="0"/>
      <dgm:spPr/>
    </dgm:pt>
    <dgm:pt modelId="{7203EF68-4CC3-4454-B092-9D830086E2E1}" type="pres">
      <dgm:prSet presAssocID="{28D72BBA-799E-425E-A42B-B9B6F2FCEA9D}" presName="desTx" presStyleLbl="node1" presStyleIdx="2" presStyleCnt="4">
        <dgm:presLayoutVars>
          <dgm:bulletEnabled val="1"/>
        </dgm:presLayoutVars>
      </dgm:prSet>
      <dgm:spPr/>
      <dgm:t>
        <a:bodyPr/>
        <a:lstStyle/>
        <a:p>
          <a:endParaRPr lang="zh-CN" altLang="en-US"/>
        </a:p>
      </dgm:t>
    </dgm:pt>
    <dgm:pt modelId="{427BAE86-E29D-49B9-922F-D8E8C5DD3FA2}" type="pres">
      <dgm:prSet presAssocID="{31FD26A5-D5A9-4670-BF2E-7A7FEA584BBB}" presName="spV" presStyleCnt="0"/>
      <dgm:spPr/>
    </dgm:pt>
    <dgm:pt modelId="{8B5F44FB-61EE-437E-AA53-546C453226AA}" type="pres">
      <dgm:prSet presAssocID="{BB8F0410-AD52-4DA3-BAE4-2BF28D02C2F0}" presName="linNode" presStyleCnt="0"/>
      <dgm:spPr/>
    </dgm:pt>
    <dgm:pt modelId="{E3E7FA4F-BD1B-43AF-88C6-CB34C365A798}" type="pres">
      <dgm:prSet presAssocID="{BB8F0410-AD52-4DA3-BAE4-2BF28D02C2F0}" presName="parTx" presStyleLbl="revTx" presStyleIdx="3" presStyleCnt="4">
        <dgm:presLayoutVars>
          <dgm:chMax val="1"/>
          <dgm:bulletEnabled val="1"/>
        </dgm:presLayoutVars>
      </dgm:prSet>
      <dgm:spPr/>
    </dgm:pt>
    <dgm:pt modelId="{59E01D45-F17E-4B52-945F-A5AC900571AE}" type="pres">
      <dgm:prSet presAssocID="{BB8F0410-AD52-4DA3-BAE4-2BF28D02C2F0}" presName="bracket" presStyleLbl="parChTrans1D1" presStyleIdx="3" presStyleCnt="4"/>
      <dgm:spPr/>
    </dgm:pt>
    <dgm:pt modelId="{DF3A6172-651E-463F-A69B-D20445931145}" type="pres">
      <dgm:prSet presAssocID="{BB8F0410-AD52-4DA3-BAE4-2BF28D02C2F0}" presName="spH" presStyleCnt="0"/>
      <dgm:spPr/>
    </dgm:pt>
    <dgm:pt modelId="{7BDB6840-8B33-4CD5-B9E6-7292840C7523}" type="pres">
      <dgm:prSet presAssocID="{BB8F0410-AD52-4DA3-BAE4-2BF28D02C2F0}" presName="desTx" presStyleLbl="node1" presStyleIdx="3" presStyleCnt="4">
        <dgm:presLayoutVars>
          <dgm:bulletEnabled val="1"/>
        </dgm:presLayoutVars>
      </dgm:prSet>
      <dgm:spPr/>
      <dgm:t>
        <a:bodyPr/>
        <a:lstStyle/>
        <a:p>
          <a:endParaRPr lang="zh-CN" altLang="en-US"/>
        </a:p>
      </dgm:t>
    </dgm:pt>
  </dgm:ptLst>
  <dgm:cxnLst>
    <dgm:cxn modelId="{5A94E55F-7340-4C9D-8470-E9337D0F32EA}" type="presOf" srcId="{28D72BBA-799E-425E-A42B-B9B6F2FCEA9D}" destId="{20019E7E-D8C7-4089-A829-846BDDD890EB}" srcOrd="0" destOrd="0" presId="urn:diagrams.loki3.com/BracketList+Icon"/>
    <dgm:cxn modelId="{1B1F2075-42EB-4B2B-93E5-4F6B71F6ACC0}" srcId="{B7D02D80-8B0E-47A4-9C6C-37FD3190BA53}" destId="{BB8F0410-AD52-4DA3-BAE4-2BF28D02C2F0}" srcOrd="3" destOrd="0" parTransId="{D19FB1CC-FB1D-4829-BF49-4269B2D52918}" sibTransId="{CD4773C5-43F7-42BD-8538-AD8F4C89505C}"/>
    <dgm:cxn modelId="{92B5FDD3-CF8E-4CE3-B15A-9C18EE32811F}" type="presOf" srcId="{B1171F47-1E56-4ED6-8B40-3E8AED973239}" destId="{D170AA7A-008B-43E9-9D2A-3FE78363FEA9}" srcOrd="0" destOrd="0" presId="urn:diagrams.loki3.com/BracketList+Icon"/>
    <dgm:cxn modelId="{6F7234DB-36C6-4019-ABFC-A8333152E8F9}" type="presOf" srcId="{B7D02D80-8B0E-47A4-9C6C-37FD3190BA53}" destId="{05B369E3-5211-40B5-AB29-3A493A5E4E09}" srcOrd="0" destOrd="0" presId="urn:diagrams.loki3.com/BracketList+Icon"/>
    <dgm:cxn modelId="{554D6F3E-9DFB-4C79-AA12-46C42DC8A781}" srcId="{28D72BBA-799E-425E-A42B-B9B6F2FCEA9D}" destId="{A9572F7C-9B7C-412E-A258-0F13C436F007}" srcOrd="1" destOrd="0" parTransId="{B1CFD4D9-F498-430D-9F0E-2438BBD21E81}" sibTransId="{EF82F35F-FC00-4DEB-8A70-100F9DCA80DA}"/>
    <dgm:cxn modelId="{15CF0C11-3CF6-402C-A67E-932E155AA78D}" srcId="{28D72BBA-799E-425E-A42B-B9B6F2FCEA9D}" destId="{CE4FD23D-800A-426A-B1FF-B6BB3B21F3D6}" srcOrd="0" destOrd="0" parTransId="{E894BB61-2853-40A9-B461-B2A2C758FD00}" sibTransId="{0C5B0FD8-60A4-47C4-B5E9-0DB3A345B987}"/>
    <dgm:cxn modelId="{7B1354AE-7691-4378-9FB2-78F7A86D244C}" type="presOf" srcId="{B7D50704-4CA7-456C-BF77-BA1448B43513}" destId="{D58BFBB4-AD48-4BC3-8ED2-8F94D063E045}" srcOrd="0" destOrd="0" presId="urn:diagrams.loki3.com/BracketList+Icon"/>
    <dgm:cxn modelId="{ED9A9205-D3F6-49E0-A973-02879BF8F346}" type="presOf" srcId="{87D3AD0A-E740-4B38-A17F-D85F22143090}" destId="{0C6A22D6-721A-49FB-899C-596FED22498F}" srcOrd="0" destOrd="2" presId="urn:diagrams.loki3.com/BracketList+Icon"/>
    <dgm:cxn modelId="{443D34A1-F96E-4002-96CF-9B65D79EC53B}" type="presOf" srcId="{9603077E-C610-4622-A5FE-FB06A1BEE024}" destId="{51387055-0758-4016-840B-90989BA6E4F9}" srcOrd="0" destOrd="0" presId="urn:diagrams.loki3.com/BracketList+Icon"/>
    <dgm:cxn modelId="{48338406-14DC-4133-AFF9-178FAA596D1A}" srcId="{9603077E-C610-4622-A5FE-FB06A1BEE024}" destId="{8960169A-9B8B-43DA-ADA6-034ED23E228B}" srcOrd="3" destOrd="0" parTransId="{299887EE-2C82-4A94-8040-79BA32CB239D}" sibTransId="{7393970E-6380-431D-B396-875B5FBD2989}"/>
    <dgm:cxn modelId="{F9B4CCB8-CD11-4E04-9C5C-9CD72160B2BC}" srcId="{9603077E-C610-4622-A5FE-FB06A1BEE024}" destId="{A184807E-DC8B-4ADB-AB1E-D09B905CCAEF}" srcOrd="0" destOrd="0" parTransId="{E8B511EC-0E4D-4ADF-933C-8CA4DCEF6B44}" sibTransId="{0477F4E6-8840-4B3C-B5B9-A16207AE8C7E}"/>
    <dgm:cxn modelId="{3B973AE9-A9FE-41F9-AE26-FB933010BE7A}" srcId="{9603077E-C610-4622-A5FE-FB06A1BEE024}" destId="{87D3AD0A-E740-4B38-A17F-D85F22143090}" srcOrd="2" destOrd="0" parTransId="{7FE4E66F-648E-4D7D-A741-685B68BDDAF3}" sibTransId="{87589175-25E3-4EFD-B61F-A2021009FDA3}"/>
    <dgm:cxn modelId="{CFAC740C-AE55-423C-97FD-2905F91A8990}" srcId="{B7D02D80-8B0E-47A4-9C6C-37FD3190BA53}" destId="{28D72BBA-799E-425E-A42B-B9B6F2FCEA9D}" srcOrd="2" destOrd="0" parTransId="{D848440A-CE7A-42F5-BCF7-8C46C5C2E4C3}" sibTransId="{31FD26A5-D5A9-4670-BF2E-7A7FEA584BBB}"/>
    <dgm:cxn modelId="{1CB52A56-FA54-44E9-A68E-60FE87CF8BCF}" type="presOf" srcId="{A184807E-DC8B-4ADB-AB1E-D09B905CCAEF}" destId="{0C6A22D6-721A-49FB-899C-596FED22498F}" srcOrd="0" destOrd="0" presId="urn:diagrams.loki3.com/BracketList+Icon"/>
    <dgm:cxn modelId="{C2DF867B-0D8B-4963-B1E3-DFE249364B8A}" type="presOf" srcId="{51CD8E83-600F-45D6-BF8E-9D065FABF35C}" destId="{0C6A22D6-721A-49FB-899C-596FED22498F}" srcOrd="0" destOrd="1" presId="urn:diagrams.loki3.com/BracketList+Icon"/>
    <dgm:cxn modelId="{BA3EFA3E-69D4-4CB1-BBF7-87995813278F}" srcId="{B7D02D80-8B0E-47A4-9C6C-37FD3190BA53}" destId="{B1171F47-1E56-4ED6-8B40-3E8AED973239}" srcOrd="0" destOrd="0" parTransId="{2CC104D4-61DE-4189-A7F0-76F7A8218D79}" sibTransId="{797640A8-976D-42F2-A596-3B6754FDD63D}"/>
    <dgm:cxn modelId="{34981F9D-612F-4F70-B944-A28E4FC47C23}" type="presOf" srcId="{CE4FD23D-800A-426A-B1FF-B6BB3B21F3D6}" destId="{7203EF68-4CC3-4454-B092-9D830086E2E1}" srcOrd="0" destOrd="0" presId="urn:diagrams.loki3.com/BracketList+Icon"/>
    <dgm:cxn modelId="{41736D8E-BB31-442A-ABE5-A52E827E273F}" type="presOf" srcId="{CCA889C5-9393-4D8B-ACC0-04A1AD923106}" destId="{7BDB6840-8B33-4CD5-B9E6-7292840C7523}" srcOrd="0" destOrd="0" presId="urn:diagrams.loki3.com/BracketList+Icon"/>
    <dgm:cxn modelId="{8110DF00-5DD1-4A83-B342-21995FB01DEC}" type="presOf" srcId="{BB8F0410-AD52-4DA3-BAE4-2BF28D02C2F0}" destId="{E3E7FA4F-BD1B-43AF-88C6-CB34C365A798}" srcOrd="0" destOrd="0" presId="urn:diagrams.loki3.com/BracketList+Icon"/>
    <dgm:cxn modelId="{15FD93B6-F4D2-4FCD-A48F-0FA473C5C1F3}" type="presOf" srcId="{8960169A-9B8B-43DA-ADA6-034ED23E228B}" destId="{0C6A22D6-721A-49FB-899C-596FED22498F}" srcOrd="0" destOrd="3" presId="urn:diagrams.loki3.com/BracketList+Icon"/>
    <dgm:cxn modelId="{A8F2EE2C-E1C6-4B4A-8539-E2D737CF72A8}" srcId="{B7D02D80-8B0E-47A4-9C6C-37FD3190BA53}" destId="{9603077E-C610-4622-A5FE-FB06A1BEE024}" srcOrd="1" destOrd="0" parTransId="{56782B82-26C9-40F4-97F6-AF843DBFE86A}" sibTransId="{FA971B0F-6AB1-45FF-A261-94F479628843}"/>
    <dgm:cxn modelId="{E44BBAEC-B7A7-4CDF-8C78-08112690C2ED}" type="presOf" srcId="{A9572F7C-9B7C-412E-A258-0F13C436F007}" destId="{7203EF68-4CC3-4454-B092-9D830086E2E1}" srcOrd="0" destOrd="1" presId="urn:diagrams.loki3.com/BracketList+Icon"/>
    <dgm:cxn modelId="{EB2D597E-EED4-4B76-B4EC-E77056A8F775}" srcId="{BB8F0410-AD52-4DA3-BAE4-2BF28D02C2F0}" destId="{CCA889C5-9393-4D8B-ACC0-04A1AD923106}" srcOrd="0" destOrd="0" parTransId="{B0D3C3FE-2E35-4D82-BEAD-FFD38F7B9D42}" sibTransId="{DEE72D97-98EA-48F1-A26B-46AAC47363EB}"/>
    <dgm:cxn modelId="{C0F9E580-BC9D-44CD-86ED-974D2B63BA0E}" srcId="{B1171F47-1E56-4ED6-8B40-3E8AED973239}" destId="{B7D50704-4CA7-456C-BF77-BA1448B43513}" srcOrd="0" destOrd="0" parTransId="{F9B67BF0-ED7D-47EC-8822-719D8AF280BA}" sibTransId="{5F392C63-D11D-4934-A1F0-9C2A9DE1FE27}"/>
    <dgm:cxn modelId="{C5AAB754-23CF-4ED4-9FD9-8EEE6C3BD4EF}" srcId="{9603077E-C610-4622-A5FE-FB06A1BEE024}" destId="{51CD8E83-600F-45D6-BF8E-9D065FABF35C}" srcOrd="1" destOrd="0" parTransId="{350F0206-2D81-413E-ABFF-AB59DFC04EF5}" sibTransId="{8BC0D6F6-B26A-4198-808C-492978A7EF74}"/>
    <dgm:cxn modelId="{6C05CE83-5AA7-47A1-877B-AF9DC3C2D8A5}" type="presParOf" srcId="{05B369E3-5211-40B5-AB29-3A493A5E4E09}" destId="{1C7A48E1-ECA2-4AF9-8F25-EE81E8303E17}" srcOrd="0" destOrd="0" presId="urn:diagrams.loki3.com/BracketList+Icon"/>
    <dgm:cxn modelId="{8FD7733F-BE2F-4FB3-8893-A6D4BBE0DF8F}" type="presParOf" srcId="{1C7A48E1-ECA2-4AF9-8F25-EE81E8303E17}" destId="{D170AA7A-008B-43E9-9D2A-3FE78363FEA9}" srcOrd="0" destOrd="0" presId="urn:diagrams.loki3.com/BracketList+Icon"/>
    <dgm:cxn modelId="{2F85C646-D04B-4EC2-89DA-5E9C54E7D29E}" type="presParOf" srcId="{1C7A48E1-ECA2-4AF9-8F25-EE81E8303E17}" destId="{A52FBBA6-4137-4DD9-A5C7-146412093F97}" srcOrd="1" destOrd="0" presId="urn:diagrams.loki3.com/BracketList+Icon"/>
    <dgm:cxn modelId="{E267AD99-AD98-499C-8993-B98E40D9E6AC}" type="presParOf" srcId="{1C7A48E1-ECA2-4AF9-8F25-EE81E8303E17}" destId="{20117CB1-0E13-43CC-8B55-061F64254AF7}" srcOrd="2" destOrd="0" presId="urn:diagrams.loki3.com/BracketList+Icon"/>
    <dgm:cxn modelId="{15230295-1933-42C8-B191-F2CB582AA0DA}" type="presParOf" srcId="{1C7A48E1-ECA2-4AF9-8F25-EE81E8303E17}" destId="{D58BFBB4-AD48-4BC3-8ED2-8F94D063E045}" srcOrd="3" destOrd="0" presId="urn:diagrams.loki3.com/BracketList+Icon"/>
    <dgm:cxn modelId="{FE9FAB42-8FBA-4BA5-8B99-2801DA636CCC}" type="presParOf" srcId="{05B369E3-5211-40B5-AB29-3A493A5E4E09}" destId="{80F22010-5A2E-49EC-B788-C62012CA786C}" srcOrd="1" destOrd="0" presId="urn:diagrams.loki3.com/BracketList+Icon"/>
    <dgm:cxn modelId="{1C61112B-AB54-4DC2-8EC5-4A2FEFCD7E9D}" type="presParOf" srcId="{05B369E3-5211-40B5-AB29-3A493A5E4E09}" destId="{7C285A2A-993E-4AB5-8E80-206A3005F251}" srcOrd="2" destOrd="0" presId="urn:diagrams.loki3.com/BracketList+Icon"/>
    <dgm:cxn modelId="{0C8D38FF-1881-4E98-81E4-EECE45D3F3EC}" type="presParOf" srcId="{7C285A2A-993E-4AB5-8E80-206A3005F251}" destId="{51387055-0758-4016-840B-90989BA6E4F9}" srcOrd="0" destOrd="0" presId="urn:diagrams.loki3.com/BracketList+Icon"/>
    <dgm:cxn modelId="{4FA2C3DC-2708-4915-A74D-3CB3B1AC794C}" type="presParOf" srcId="{7C285A2A-993E-4AB5-8E80-206A3005F251}" destId="{E0D3CCA6-E72A-417A-8BEA-4D2A34D86FFC}" srcOrd="1" destOrd="0" presId="urn:diagrams.loki3.com/BracketList+Icon"/>
    <dgm:cxn modelId="{5598E3E0-3576-4A37-9F4D-9E0E9A6EFE6D}" type="presParOf" srcId="{7C285A2A-993E-4AB5-8E80-206A3005F251}" destId="{16846A32-470F-41BE-BE90-017669A73CDE}" srcOrd="2" destOrd="0" presId="urn:diagrams.loki3.com/BracketList+Icon"/>
    <dgm:cxn modelId="{497DE310-FD65-40CA-8C22-886084D01267}" type="presParOf" srcId="{7C285A2A-993E-4AB5-8E80-206A3005F251}" destId="{0C6A22D6-721A-49FB-899C-596FED22498F}" srcOrd="3" destOrd="0" presId="urn:diagrams.loki3.com/BracketList+Icon"/>
    <dgm:cxn modelId="{18852843-DF0E-43AC-A046-ADD4D354E759}" type="presParOf" srcId="{05B369E3-5211-40B5-AB29-3A493A5E4E09}" destId="{4B2E287D-A336-4DCB-96C8-3E21395BFF17}" srcOrd="3" destOrd="0" presId="urn:diagrams.loki3.com/BracketList+Icon"/>
    <dgm:cxn modelId="{350C817A-D2BD-445B-A4AE-6FC74DC8545E}" type="presParOf" srcId="{05B369E3-5211-40B5-AB29-3A493A5E4E09}" destId="{EA7A42A8-21BD-405D-A0E8-8396E72A667F}" srcOrd="4" destOrd="0" presId="urn:diagrams.loki3.com/BracketList+Icon"/>
    <dgm:cxn modelId="{A8B75AD4-1947-4E30-9F92-08634276EA35}" type="presParOf" srcId="{EA7A42A8-21BD-405D-A0E8-8396E72A667F}" destId="{20019E7E-D8C7-4089-A829-846BDDD890EB}" srcOrd="0" destOrd="0" presId="urn:diagrams.loki3.com/BracketList+Icon"/>
    <dgm:cxn modelId="{833EC9D3-1CBA-4C64-84C3-64466CB8DBC7}" type="presParOf" srcId="{EA7A42A8-21BD-405D-A0E8-8396E72A667F}" destId="{1C00B90D-C598-424E-8664-DEFE2B7E517A}" srcOrd="1" destOrd="0" presId="urn:diagrams.loki3.com/BracketList+Icon"/>
    <dgm:cxn modelId="{88C5B668-A907-4D11-A512-325FE444B922}" type="presParOf" srcId="{EA7A42A8-21BD-405D-A0E8-8396E72A667F}" destId="{92C2BE4C-D602-4D42-B955-EBF4E5B2848F}" srcOrd="2" destOrd="0" presId="urn:diagrams.loki3.com/BracketList+Icon"/>
    <dgm:cxn modelId="{039BE81C-FFF7-4630-A41F-6D6516B191EE}" type="presParOf" srcId="{EA7A42A8-21BD-405D-A0E8-8396E72A667F}" destId="{7203EF68-4CC3-4454-B092-9D830086E2E1}" srcOrd="3" destOrd="0" presId="urn:diagrams.loki3.com/BracketList+Icon"/>
    <dgm:cxn modelId="{C1625C52-D298-431E-ABB7-4F5EF93A171A}" type="presParOf" srcId="{05B369E3-5211-40B5-AB29-3A493A5E4E09}" destId="{427BAE86-E29D-49B9-922F-D8E8C5DD3FA2}" srcOrd="5" destOrd="0" presId="urn:diagrams.loki3.com/BracketList+Icon"/>
    <dgm:cxn modelId="{51A21656-121E-4099-8BE6-DDBEDAB03613}" type="presParOf" srcId="{05B369E3-5211-40B5-AB29-3A493A5E4E09}" destId="{8B5F44FB-61EE-437E-AA53-546C453226AA}" srcOrd="6" destOrd="0" presId="urn:diagrams.loki3.com/BracketList+Icon"/>
    <dgm:cxn modelId="{413E8F62-27EF-4D54-B5F3-A14CC38AB6D2}" type="presParOf" srcId="{8B5F44FB-61EE-437E-AA53-546C453226AA}" destId="{E3E7FA4F-BD1B-43AF-88C6-CB34C365A798}" srcOrd="0" destOrd="0" presId="urn:diagrams.loki3.com/BracketList+Icon"/>
    <dgm:cxn modelId="{82D45879-5D95-4AF2-990A-F055AB458BA7}" type="presParOf" srcId="{8B5F44FB-61EE-437E-AA53-546C453226AA}" destId="{59E01D45-F17E-4B52-945F-A5AC900571AE}" srcOrd="1" destOrd="0" presId="urn:diagrams.loki3.com/BracketList+Icon"/>
    <dgm:cxn modelId="{43B95EE5-6E7D-4001-BA85-9EE4417CD228}" type="presParOf" srcId="{8B5F44FB-61EE-437E-AA53-546C453226AA}" destId="{DF3A6172-651E-463F-A69B-D20445931145}" srcOrd="2" destOrd="0" presId="urn:diagrams.loki3.com/BracketList+Icon"/>
    <dgm:cxn modelId="{D9988078-556A-4BA0-A7A2-5B8964E28A60}" type="presParOf" srcId="{8B5F44FB-61EE-437E-AA53-546C453226AA}" destId="{7BDB6840-8B33-4CD5-B9E6-7292840C7523}"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C477AB-8F18-4CB0-A173-CBED000D608A}">
      <dsp:nvSpPr>
        <dsp:cNvPr id="0" name=""/>
        <dsp:cNvSpPr/>
      </dsp:nvSpPr>
      <dsp:spPr>
        <a:xfrm>
          <a:off x="0" y="330226"/>
          <a:ext cx="7408862" cy="428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A0A37F45-6076-43F8-B5A9-932BF6637E61}">
      <dsp:nvSpPr>
        <dsp:cNvPr id="0" name=""/>
        <dsp:cNvSpPr/>
      </dsp:nvSpPr>
      <dsp:spPr>
        <a:xfrm>
          <a:off x="370443" y="79306"/>
          <a:ext cx="5186203" cy="501840"/>
        </a:xfrm>
        <a:prstGeom prst="roundRect">
          <a:avLst/>
        </a:prstGeom>
        <a:solidFill>
          <a:schemeClr val="accent1">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6026" tIns="0" rIns="196026" bIns="0" numCol="1" spcCol="1270" anchor="ctr" anchorCtr="0">
          <a:noAutofit/>
        </a:bodyPr>
        <a:lstStyle/>
        <a:p>
          <a:pPr lvl="0" algn="l" defTabSz="1022350">
            <a:lnSpc>
              <a:spcPct val="90000"/>
            </a:lnSpc>
            <a:spcBef>
              <a:spcPct val="0"/>
            </a:spcBef>
            <a:spcAft>
              <a:spcPct val="35000"/>
            </a:spcAft>
          </a:pPr>
          <a:r>
            <a:rPr lang="zh-CN" altLang="en-US" sz="2300" b="1" kern="1200" dirty="0" smtClean="0"/>
            <a:t>结案的涵义</a:t>
          </a:r>
          <a:endParaRPr lang="zh-CN" altLang="en-US" sz="2300" b="1" kern="1200" dirty="0"/>
        </a:p>
      </dsp:txBody>
      <dsp:txXfrm>
        <a:off x="394941" y="103804"/>
        <a:ext cx="5137207" cy="452844"/>
      </dsp:txXfrm>
    </dsp:sp>
    <dsp:sp modelId="{0DD5C2A8-A788-41FE-83EC-48D387B72ACA}">
      <dsp:nvSpPr>
        <dsp:cNvPr id="0" name=""/>
        <dsp:cNvSpPr/>
      </dsp:nvSpPr>
      <dsp:spPr>
        <a:xfrm>
          <a:off x="0" y="1101346"/>
          <a:ext cx="7408862" cy="428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02023C1E-7B13-4AB4-8B1C-BE153CA9A789}">
      <dsp:nvSpPr>
        <dsp:cNvPr id="0" name=""/>
        <dsp:cNvSpPr/>
      </dsp:nvSpPr>
      <dsp:spPr>
        <a:xfrm>
          <a:off x="370443" y="850426"/>
          <a:ext cx="5186203" cy="501840"/>
        </a:xfrm>
        <a:prstGeom prst="roundRect">
          <a:avLst/>
        </a:prstGeom>
        <a:solidFill>
          <a:schemeClr val="accent1">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6026" tIns="0" rIns="196026" bIns="0" numCol="1" spcCol="1270" anchor="ctr" anchorCtr="0">
          <a:noAutofit/>
        </a:bodyPr>
        <a:lstStyle/>
        <a:p>
          <a:pPr lvl="0" algn="l" defTabSz="1022350">
            <a:lnSpc>
              <a:spcPct val="90000"/>
            </a:lnSpc>
            <a:spcBef>
              <a:spcPct val="0"/>
            </a:spcBef>
            <a:spcAft>
              <a:spcPct val="35000"/>
            </a:spcAft>
          </a:pPr>
          <a:r>
            <a:rPr lang="zh-CN" altLang="en-US" sz="2300" b="1" kern="1200" dirty="0" smtClean="0"/>
            <a:t>结案的类型</a:t>
          </a:r>
          <a:endParaRPr lang="zh-CN" altLang="en-US" sz="2300" b="1" kern="1200" dirty="0"/>
        </a:p>
      </dsp:txBody>
      <dsp:txXfrm>
        <a:off x="394941" y="874924"/>
        <a:ext cx="5137207" cy="452844"/>
      </dsp:txXfrm>
    </dsp:sp>
    <dsp:sp modelId="{65EACF2E-39B3-46EF-9B67-9BA899AE4090}">
      <dsp:nvSpPr>
        <dsp:cNvPr id="0" name=""/>
        <dsp:cNvSpPr/>
      </dsp:nvSpPr>
      <dsp:spPr>
        <a:xfrm>
          <a:off x="0" y="1872467"/>
          <a:ext cx="7408862" cy="428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99862258-4694-4780-B393-74B79249AD39}">
      <dsp:nvSpPr>
        <dsp:cNvPr id="0" name=""/>
        <dsp:cNvSpPr/>
      </dsp:nvSpPr>
      <dsp:spPr>
        <a:xfrm>
          <a:off x="370443" y="1621546"/>
          <a:ext cx="5186203" cy="501840"/>
        </a:xfrm>
        <a:prstGeom prst="roundRect">
          <a:avLst/>
        </a:prstGeom>
        <a:solidFill>
          <a:schemeClr val="accent1">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6026" tIns="0" rIns="196026" bIns="0" numCol="1" spcCol="1270" anchor="ctr" anchorCtr="0">
          <a:noAutofit/>
        </a:bodyPr>
        <a:lstStyle/>
        <a:p>
          <a:pPr lvl="0" algn="l" defTabSz="1022350">
            <a:lnSpc>
              <a:spcPct val="90000"/>
            </a:lnSpc>
            <a:spcBef>
              <a:spcPct val="0"/>
            </a:spcBef>
            <a:spcAft>
              <a:spcPct val="35000"/>
            </a:spcAft>
          </a:pPr>
          <a:r>
            <a:rPr lang="zh-CN" altLang="en-US" sz="2300" b="1" kern="1200" dirty="0" smtClean="0"/>
            <a:t>结案时双方的反应与应对</a:t>
          </a:r>
          <a:endParaRPr lang="zh-CN" altLang="en-US" sz="2300" b="1" kern="1200" dirty="0"/>
        </a:p>
      </dsp:txBody>
      <dsp:txXfrm>
        <a:off x="394941" y="1646044"/>
        <a:ext cx="5137207" cy="452844"/>
      </dsp:txXfrm>
    </dsp:sp>
    <dsp:sp modelId="{9317D0C1-D23B-4B3F-8F97-A0013AC085F6}">
      <dsp:nvSpPr>
        <dsp:cNvPr id="0" name=""/>
        <dsp:cNvSpPr/>
      </dsp:nvSpPr>
      <dsp:spPr>
        <a:xfrm>
          <a:off x="0" y="2643587"/>
          <a:ext cx="7408862" cy="428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6A449C9C-BDD1-424D-BF2B-047CAF94E3C8}">
      <dsp:nvSpPr>
        <dsp:cNvPr id="0" name=""/>
        <dsp:cNvSpPr/>
      </dsp:nvSpPr>
      <dsp:spPr>
        <a:xfrm>
          <a:off x="370443" y="2392667"/>
          <a:ext cx="5186203" cy="501840"/>
        </a:xfrm>
        <a:prstGeom prst="roundRect">
          <a:avLst/>
        </a:prstGeom>
        <a:solidFill>
          <a:schemeClr val="accent1">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6026" tIns="0" rIns="196026" bIns="0" numCol="1" spcCol="1270" anchor="ctr" anchorCtr="0">
          <a:noAutofit/>
        </a:bodyPr>
        <a:lstStyle/>
        <a:p>
          <a:pPr lvl="0" algn="l" defTabSz="1022350">
            <a:lnSpc>
              <a:spcPct val="90000"/>
            </a:lnSpc>
            <a:spcBef>
              <a:spcPct val="0"/>
            </a:spcBef>
            <a:spcAft>
              <a:spcPct val="35000"/>
            </a:spcAft>
          </a:pPr>
          <a:r>
            <a:rPr lang="zh-CN" altLang="en-US" sz="2300" b="1" kern="1200" dirty="0" smtClean="0"/>
            <a:t>结案的过程</a:t>
          </a:r>
          <a:endParaRPr lang="zh-CN" altLang="en-US" sz="2300" b="1" kern="1200" dirty="0"/>
        </a:p>
      </dsp:txBody>
      <dsp:txXfrm>
        <a:off x="394941" y="2417165"/>
        <a:ext cx="5137207" cy="452844"/>
      </dsp:txXfrm>
    </dsp:sp>
    <dsp:sp modelId="{C6DB89B9-4741-4421-A338-209287FE7534}">
      <dsp:nvSpPr>
        <dsp:cNvPr id="0" name=""/>
        <dsp:cNvSpPr/>
      </dsp:nvSpPr>
      <dsp:spPr>
        <a:xfrm>
          <a:off x="0" y="3414707"/>
          <a:ext cx="7408862" cy="428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2C95074D-BF69-4266-8A67-ED478F8769E5}">
      <dsp:nvSpPr>
        <dsp:cNvPr id="0" name=""/>
        <dsp:cNvSpPr/>
      </dsp:nvSpPr>
      <dsp:spPr>
        <a:xfrm>
          <a:off x="370443" y="3163787"/>
          <a:ext cx="5186203" cy="501840"/>
        </a:xfrm>
        <a:prstGeom prst="roundRect">
          <a:avLst/>
        </a:prstGeom>
        <a:solidFill>
          <a:schemeClr val="accent1">
            <a:hueOff val="0"/>
            <a:satOff val="0"/>
            <a:lumOff val="0"/>
            <a:alphaOff val="0"/>
          </a:schemeClr>
        </a:soli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6026" tIns="0" rIns="196026" bIns="0" numCol="1" spcCol="1270" anchor="ctr" anchorCtr="0">
          <a:noAutofit/>
        </a:bodyPr>
        <a:lstStyle/>
        <a:p>
          <a:pPr lvl="0" algn="l" defTabSz="1022350">
            <a:lnSpc>
              <a:spcPct val="90000"/>
            </a:lnSpc>
            <a:spcBef>
              <a:spcPct val="0"/>
            </a:spcBef>
            <a:spcAft>
              <a:spcPct val="35000"/>
            </a:spcAft>
          </a:pPr>
          <a:r>
            <a:rPr lang="zh-CN" altLang="en-US" sz="2300" b="1" kern="1200" dirty="0" smtClean="0"/>
            <a:t>课堂示范与演练</a:t>
          </a:r>
          <a:endParaRPr lang="zh-CN" altLang="en-US" sz="2300" b="1" kern="1200" dirty="0"/>
        </a:p>
      </dsp:txBody>
      <dsp:txXfrm>
        <a:off x="394941" y="3188285"/>
        <a:ext cx="5137207" cy="4528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70AA7A-008B-43E9-9D2A-3FE78363FEA9}">
      <dsp:nvSpPr>
        <dsp:cNvPr id="0" name=""/>
        <dsp:cNvSpPr/>
      </dsp:nvSpPr>
      <dsp:spPr>
        <a:xfrm>
          <a:off x="4148" y="188397"/>
          <a:ext cx="2122161" cy="4232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48260" rIns="135128" bIns="48260" numCol="1" spcCol="1270" anchor="ctr" anchorCtr="0">
          <a:noAutofit/>
        </a:bodyPr>
        <a:lstStyle/>
        <a:p>
          <a:pPr lvl="0" algn="r" defTabSz="844550">
            <a:lnSpc>
              <a:spcPct val="90000"/>
            </a:lnSpc>
            <a:spcBef>
              <a:spcPct val="0"/>
            </a:spcBef>
            <a:spcAft>
              <a:spcPct val="35000"/>
            </a:spcAft>
          </a:pPr>
          <a:r>
            <a:rPr lang="zh-CN" altLang="en-US" sz="1900" b="1" kern="1200" dirty="0" smtClean="0"/>
            <a:t>结案的涵义</a:t>
          </a:r>
          <a:endParaRPr lang="zh-CN" altLang="en-US" sz="1900" b="1" kern="1200" dirty="0"/>
        </a:p>
      </dsp:txBody>
      <dsp:txXfrm>
        <a:off x="4148" y="188397"/>
        <a:ext cx="2122161" cy="423225"/>
      </dsp:txXfrm>
    </dsp:sp>
    <dsp:sp modelId="{A52FBBA6-4137-4DD9-A5C7-146412093F97}">
      <dsp:nvSpPr>
        <dsp:cNvPr id="0" name=""/>
        <dsp:cNvSpPr/>
      </dsp:nvSpPr>
      <dsp:spPr>
        <a:xfrm>
          <a:off x="2126310" y="9849"/>
          <a:ext cx="424432" cy="780321"/>
        </a:xfrm>
        <a:prstGeom prst="leftBrace">
          <a:avLst>
            <a:gd name="adj1" fmla="val 35000"/>
            <a:gd name="adj2" fmla="val 5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8BFBB4-AD48-4BC3-8ED2-8F94D063E045}">
      <dsp:nvSpPr>
        <dsp:cNvPr id="0" name=""/>
        <dsp:cNvSpPr/>
      </dsp:nvSpPr>
      <dsp:spPr>
        <a:xfrm>
          <a:off x="2720515" y="9849"/>
          <a:ext cx="5772279" cy="78032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zh-CN" altLang="en-US" sz="1900" b="1" kern="1200" dirty="0" smtClean="0"/>
            <a:t>双方根据之前的约定计划，逐步结束工作关系，帮助案主脱离社工服务开始新生活。</a:t>
          </a:r>
          <a:endParaRPr lang="zh-CN" altLang="en-US" sz="1900" b="1" kern="1200" dirty="0"/>
        </a:p>
      </dsp:txBody>
      <dsp:txXfrm>
        <a:off x="2720515" y="9849"/>
        <a:ext cx="5772279" cy="780321"/>
      </dsp:txXfrm>
    </dsp:sp>
    <dsp:sp modelId="{51387055-0758-4016-840B-90989BA6E4F9}">
      <dsp:nvSpPr>
        <dsp:cNvPr id="0" name=""/>
        <dsp:cNvSpPr/>
      </dsp:nvSpPr>
      <dsp:spPr>
        <a:xfrm>
          <a:off x="4148" y="1440505"/>
          <a:ext cx="2122161" cy="4232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48260" rIns="135128" bIns="48260" numCol="1" spcCol="1270" anchor="ctr" anchorCtr="0">
          <a:noAutofit/>
        </a:bodyPr>
        <a:lstStyle/>
        <a:p>
          <a:pPr lvl="0" algn="r" defTabSz="844550">
            <a:lnSpc>
              <a:spcPct val="90000"/>
            </a:lnSpc>
            <a:spcBef>
              <a:spcPct val="0"/>
            </a:spcBef>
            <a:spcAft>
              <a:spcPct val="35000"/>
            </a:spcAft>
          </a:pPr>
          <a:r>
            <a:rPr lang="zh-CN" altLang="en-US" sz="1900" b="1" kern="1200" dirty="0" smtClean="0"/>
            <a:t>结案的分类</a:t>
          </a:r>
          <a:endParaRPr lang="zh-CN" altLang="en-US" sz="1900" b="1" kern="1200" dirty="0"/>
        </a:p>
      </dsp:txBody>
      <dsp:txXfrm>
        <a:off x="4148" y="1440505"/>
        <a:ext cx="2122161" cy="423225"/>
      </dsp:txXfrm>
    </dsp:sp>
    <dsp:sp modelId="{E0D3CCA6-E72A-417A-8BEA-4D2A34D86FFC}">
      <dsp:nvSpPr>
        <dsp:cNvPr id="0" name=""/>
        <dsp:cNvSpPr/>
      </dsp:nvSpPr>
      <dsp:spPr>
        <a:xfrm>
          <a:off x="2126310" y="858570"/>
          <a:ext cx="424432" cy="1587093"/>
        </a:xfrm>
        <a:prstGeom prst="leftBrace">
          <a:avLst>
            <a:gd name="adj1" fmla="val 35000"/>
            <a:gd name="adj2" fmla="val 5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6A22D6-721A-49FB-899C-596FED22498F}">
      <dsp:nvSpPr>
        <dsp:cNvPr id="0" name=""/>
        <dsp:cNvSpPr/>
      </dsp:nvSpPr>
      <dsp:spPr>
        <a:xfrm>
          <a:off x="2720515" y="858570"/>
          <a:ext cx="5772279" cy="158709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zh-CN" altLang="en-US" sz="1900" b="1" kern="1200" dirty="0" smtClean="0"/>
            <a:t>目标达成而结案</a:t>
          </a:r>
          <a:endParaRPr lang="zh-CN" altLang="en-US" sz="1900" b="1" kern="1200" dirty="0"/>
        </a:p>
        <a:p>
          <a:pPr marL="171450" lvl="1" indent="-171450" algn="l" defTabSz="844550">
            <a:lnSpc>
              <a:spcPct val="90000"/>
            </a:lnSpc>
            <a:spcBef>
              <a:spcPct val="0"/>
            </a:spcBef>
            <a:spcAft>
              <a:spcPct val="15000"/>
            </a:spcAft>
            <a:buChar char="••"/>
          </a:pPr>
          <a:r>
            <a:rPr lang="zh-CN" altLang="en-US" sz="1900" b="1" kern="1200" dirty="0" smtClean="0"/>
            <a:t>案主的原因结案</a:t>
          </a:r>
          <a:endParaRPr lang="zh-CN" altLang="en-US" sz="1900" b="1" kern="1200" dirty="0"/>
        </a:p>
        <a:p>
          <a:pPr marL="171450" lvl="1" indent="-171450" algn="l" defTabSz="844550">
            <a:lnSpc>
              <a:spcPct val="90000"/>
            </a:lnSpc>
            <a:spcBef>
              <a:spcPct val="0"/>
            </a:spcBef>
            <a:spcAft>
              <a:spcPct val="15000"/>
            </a:spcAft>
            <a:buChar char="••"/>
          </a:pPr>
          <a:r>
            <a:rPr lang="zh-CN" altLang="en-US" sz="1900" b="1" kern="1200" dirty="0" smtClean="0"/>
            <a:t>机构的原因结案</a:t>
          </a:r>
          <a:endParaRPr lang="zh-CN" altLang="en-US" sz="1900" b="1" kern="1200" dirty="0"/>
        </a:p>
        <a:p>
          <a:pPr marL="171450" lvl="1" indent="-171450" algn="l" defTabSz="844550">
            <a:lnSpc>
              <a:spcPct val="90000"/>
            </a:lnSpc>
            <a:spcBef>
              <a:spcPct val="0"/>
            </a:spcBef>
            <a:spcAft>
              <a:spcPct val="15000"/>
            </a:spcAft>
            <a:buChar char="••"/>
          </a:pPr>
          <a:r>
            <a:rPr lang="zh-CN" altLang="en-US" sz="1900" b="1" kern="1200" dirty="0" smtClean="0"/>
            <a:t>社工的原因结案</a:t>
          </a:r>
          <a:endParaRPr lang="zh-CN" altLang="en-US" sz="1900" b="1" kern="1200" dirty="0"/>
        </a:p>
      </dsp:txBody>
      <dsp:txXfrm>
        <a:off x="2720515" y="858570"/>
        <a:ext cx="5772279" cy="1587093"/>
      </dsp:txXfrm>
    </dsp:sp>
    <dsp:sp modelId="{20019E7E-D8C7-4089-A829-846BDDD890EB}">
      <dsp:nvSpPr>
        <dsp:cNvPr id="0" name=""/>
        <dsp:cNvSpPr/>
      </dsp:nvSpPr>
      <dsp:spPr>
        <a:xfrm>
          <a:off x="4148" y="2719064"/>
          <a:ext cx="2122161" cy="4232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48260" rIns="135128" bIns="48260" numCol="1" spcCol="1270" anchor="ctr" anchorCtr="0">
          <a:noAutofit/>
        </a:bodyPr>
        <a:lstStyle/>
        <a:p>
          <a:pPr lvl="0" algn="r" defTabSz="844550">
            <a:lnSpc>
              <a:spcPct val="90000"/>
            </a:lnSpc>
            <a:spcBef>
              <a:spcPct val="0"/>
            </a:spcBef>
            <a:spcAft>
              <a:spcPct val="35000"/>
            </a:spcAft>
          </a:pPr>
          <a:r>
            <a:rPr lang="zh-CN" altLang="en-US" sz="1900" b="1" kern="1200" dirty="0" smtClean="0"/>
            <a:t>双方反应与应对</a:t>
          </a:r>
          <a:endParaRPr lang="zh-CN" altLang="en-US" sz="1900" b="1" kern="1200" dirty="0"/>
        </a:p>
      </dsp:txBody>
      <dsp:txXfrm>
        <a:off x="4148" y="2719064"/>
        <a:ext cx="2122161" cy="423225"/>
      </dsp:txXfrm>
    </dsp:sp>
    <dsp:sp modelId="{1C00B90D-C598-424E-8664-DEFE2B7E517A}">
      <dsp:nvSpPr>
        <dsp:cNvPr id="0" name=""/>
        <dsp:cNvSpPr/>
      </dsp:nvSpPr>
      <dsp:spPr>
        <a:xfrm>
          <a:off x="2126310" y="2514064"/>
          <a:ext cx="424432" cy="833224"/>
        </a:xfrm>
        <a:prstGeom prst="leftBrace">
          <a:avLst>
            <a:gd name="adj1" fmla="val 35000"/>
            <a:gd name="adj2" fmla="val 5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03EF68-4CC3-4454-B092-9D830086E2E1}">
      <dsp:nvSpPr>
        <dsp:cNvPr id="0" name=""/>
        <dsp:cNvSpPr/>
      </dsp:nvSpPr>
      <dsp:spPr>
        <a:xfrm>
          <a:off x="2720515" y="2514064"/>
          <a:ext cx="5772279" cy="83322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zh-CN" altLang="en-US" sz="1900" b="1" kern="1200" dirty="0" smtClean="0"/>
            <a:t>案主的正面与负面反应及其应对方式</a:t>
          </a:r>
          <a:endParaRPr lang="en-US" altLang="zh-CN" sz="1900" b="1" kern="1200" dirty="0" smtClean="0"/>
        </a:p>
        <a:p>
          <a:pPr marL="171450" lvl="1" indent="-171450" algn="l" defTabSz="844550">
            <a:lnSpc>
              <a:spcPct val="90000"/>
            </a:lnSpc>
            <a:spcBef>
              <a:spcPct val="0"/>
            </a:spcBef>
            <a:spcAft>
              <a:spcPct val="15000"/>
            </a:spcAft>
            <a:buChar char="••"/>
          </a:pPr>
          <a:r>
            <a:rPr lang="zh-CN" altLang="en-US" sz="1900" b="1" kern="1200" dirty="0" smtClean="0"/>
            <a:t>社工的反应与应对方式</a:t>
          </a:r>
          <a:endParaRPr lang="zh-CN" altLang="en-US" sz="1900" b="1" kern="1200" dirty="0"/>
        </a:p>
      </dsp:txBody>
      <dsp:txXfrm>
        <a:off x="2720515" y="2514064"/>
        <a:ext cx="5772279" cy="833224"/>
      </dsp:txXfrm>
    </dsp:sp>
    <dsp:sp modelId="{E3E7FA4F-BD1B-43AF-88C6-CB34C365A798}">
      <dsp:nvSpPr>
        <dsp:cNvPr id="0" name=""/>
        <dsp:cNvSpPr/>
      </dsp:nvSpPr>
      <dsp:spPr>
        <a:xfrm>
          <a:off x="4148" y="3759559"/>
          <a:ext cx="2122161" cy="4232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48260" rIns="135128" bIns="48260" numCol="1" spcCol="1270" anchor="ctr" anchorCtr="0">
          <a:noAutofit/>
        </a:bodyPr>
        <a:lstStyle/>
        <a:p>
          <a:pPr lvl="0" algn="r" defTabSz="844550">
            <a:lnSpc>
              <a:spcPct val="90000"/>
            </a:lnSpc>
            <a:spcBef>
              <a:spcPct val="0"/>
            </a:spcBef>
            <a:spcAft>
              <a:spcPct val="35000"/>
            </a:spcAft>
          </a:pPr>
          <a:r>
            <a:rPr lang="zh-CN" altLang="en-US" sz="1900" b="1" kern="1200" dirty="0" smtClean="0"/>
            <a:t>结案的一般步骤</a:t>
          </a:r>
          <a:endParaRPr lang="zh-CN" altLang="en-US" sz="1900" b="1" kern="1200" dirty="0"/>
        </a:p>
      </dsp:txBody>
      <dsp:txXfrm>
        <a:off x="4148" y="3759559"/>
        <a:ext cx="2122161" cy="423225"/>
      </dsp:txXfrm>
    </dsp:sp>
    <dsp:sp modelId="{59E01D45-F17E-4B52-945F-A5AC900571AE}">
      <dsp:nvSpPr>
        <dsp:cNvPr id="0" name=""/>
        <dsp:cNvSpPr/>
      </dsp:nvSpPr>
      <dsp:spPr>
        <a:xfrm>
          <a:off x="2126310" y="3415688"/>
          <a:ext cx="424432" cy="1110965"/>
        </a:xfrm>
        <a:prstGeom prst="leftBrace">
          <a:avLst>
            <a:gd name="adj1" fmla="val 35000"/>
            <a:gd name="adj2" fmla="val 5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DB6840-8B33-4CD5-B9E6-7292840C7523}">
      <dsp:nvSpPr>
        <dsp:cNvPr id="0" name=""/>
        <dsp:cNvSpPr/>
      </dsp:nvSpPr>
      <dsp:spPr>
        <a:xfrm>
          <a:off x="2720515" y="3415688"/>
          <a:ext cx="5772279" cy="11109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zh-CN" altLang="en-US" sz="1900" b="1" kern="1200" dirty="0" smtClean="0"/>
            <a:t>提前通知时间、过程回顾与总结 、稳定与增强案主改变、双方彼此回馈、处理离别情绪与未尽事宜、运用仪式和动作结束、做好结案记录</a:t>
          </a:r>
          <a:endParaRPr lang="zh-CN" altLang="en-US" sz="1900" b="1" kern="1200" dirty="0"/>
        </a:p>
      </dsp:txBody>
      <dsp:txXfrm>
        <a:off x="2720515" y="3415688"/>
        <a:ext cx="5772279" cy="111096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diagrams.loki3.com/BracketList+Icon">
  <dgm:title val="垂直括号列表"/>
  <dgm:desc val="用于显示分组的信息块。适合于大量的 2 级文本。"/>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9BBDD67D-BF64-4866-B380-D8E0AE04D8A1}" type="datetimeFigureOut">
              <a:rPr lang="zh-CN" altLang="en-US" smtClean="0"/>
              <a:pPr/>
              <a:t>2018/5/7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F1FF04-D98F-4E20-A2EB-A8417ED18E41}"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9BBDD67D-BF64-4866-B380-D8E0AE04D8A1}" type="datetimeFigureOut">
              <a:rPr lang="zh-CN" altLang="en-US" smtClean="0"/>
              <a:pPr/>
              <a:t>2018/5/7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F1FF04-D98F-4E20-A2EB-A8417ED18E41}"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BBDD67D-BF64-4866-B380-D8E0AE04D8A1}" type="datetimeFigureOut">
              <a:rPr lang="zh-CN" altLang="en-US" smtClean="0"/>
              <a:pPr/>
              <a:t>2018/5/7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F1FF04-D98F-4E20-A2EB-A8417ED18E41}" type="slidenum">
              <a:rPr lang="zh-CN" altLang="en-US" smtClean="0"/>
              <a:pPr/>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9BBDD67D-BF64-4866-B380-D8E0AE04D8A1}" type="datetimeFigureOut">
              <a:rPr lang="zh-CN" altLang="en-US" smtClean="0"/>
              <a:pPr/>
              <a:t>2018/5/7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F1FF04-D98F-4E20-A2EB-A8417ED18E41}" type="slidenum">
              <a:rPr lang="zh-CN" altLang="en-US" smtClean="0"/>
              <a:pPr/>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BBDD67D-BF64-4866-B380-D8E0AE04D8A1}" type="datetimeFigureOut">
              <a:rPr lang="zh-CN" altLang="en-US" smtClean="0"/>
              <a:pPr/>
              <a:t>2018/5/7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F1FF04-D98F-4E20-A2EB-A8417ED18E41}"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9BBDD67D-BF64-4866-B380-D8E0AE04D8A1}" type="datetimeFigureOut">
              <a:rPr lang="zh-CN" altLang="en-US" smtClean="0"/>
              <a:pPr/>
              <a:t>2018/5/7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0F1FF04-D98F-4E20-A2EB-A8417ED18E41}" type="slidenum">
              <a:rPr lang="zh-CN" altLang="en-US" smtClean="0"/>
              <a:pPr/>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BBDD67D-BF64-4866-B380-D8E0AE04D8A1}" type="datetimeFigureOut">
              <a:rPr lang="zh-CN" altLang="en-US" smtClean="0"/>
              <a:pPr/>
              <a:t>2018/5/7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0F1FF04-D98F-4E20-A2EB-A8417ED18E41}"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9BBDD67D-BF64-4866-B380-D8E0AE04D8A1}" type="datetimeFigureOut">
              <a:rPr lang="zh-CN" altLang="en-US" smtClean="0"/>
              <a:pPr/>
              <a:t>2018/5/7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0F1FF04-D98F-4E20-A2EB-A8417ED18E41}"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9BBDD67D-BF64-4866-B380-D8E0AE04D8A1}" type="datetimeFigureOut">
              <a:rPr lang="zh-CN" altLang="en-US" smtClean="0"/>
              <a:pPr/>
              <a:t>2018/5/7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0F1FF04-D98F-4E20-A2EB-A8417ED18E41}"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BBDD67D-BF64-4866-B380-D8E0AE04D8A1}" type="datetimeFigureOut">
              <a:rPr lang="zh-CN" altLang="en-US" smtClean="0"/>
              <a:pPr/>
              <a:t>2018/5/7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0F1FF04-D98F-4E20-A2EB-A8417ED18E41}" type="slidenum">
              <a:rPr lang="zh-CN" altLang="en-US" smtClean="0"/>
              <a:pPr/>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9BBDD67D-BF64-4866-B380-D8E0AE04D8A1}" type="datetimeFigureOut">
              <a:rPr lang="zh-CN" altLang="en-US" smtClean="0"/>
              <a:pPr/>
              <a:t>2018/5/7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0F1FF04-D98F-4E20-A2EB-A8417ED18E41}" type="slidenum">
              <a:rPr lang="zh-CN" altLang="en-US" smtClean="0"/>
              <a:pPr/>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BBDD67D-BF64-4866-B380-D8E0AE04D8A1}" type="datetimeFigureOut">
              <a:rPr lang="zh-CN" altLang="en-US" smtClean="0"/>
              <a:pPr/>
              <a:t>2018/5/7</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0F1FF04-D98F-4E20-A2EB-A8417ED18E41}" type="slidenum">
              <a:rPr lang="zh-CN" altLang="en-US" smtClean="0"/>
              <a:pPr/>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4" name="标题 1"/>
          <p:cNvSpPr>
            <a:spLocks noGrp="1"/>
          </p:cNvSpPr>
          <p:nvPr>
            <p:ph type="ctrTitle"/>
          </p:nvPr>
        </p:nvSpPr>
        <p:spPr>
          <a:xfrm>
            <a:off x="35496" y="518815"/>
            <a:ext cx="5256584" cy="1470025"/>
          </a:xfrm>
        </p:spPr>
        <p:txBody>
          <a:bodyPr>
            <a:normAutofit fontScale="90000"/>
          </a:bodyPr>
          <a:lstStyle/>
          <a:p>
            <a:r>
              <a:rPr lang="zh-CN" altLang="en-US" sz="4000" b="1" i="1" dirty="0" smtClean="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社会工作基本理论与实务</a:t>
            </a:r>
            <a:r>
              <a:rPr lang="en-US" altLang="zh-CN" sz="4000" b="1" i="1" dirty="0" smtClean="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
            </a:r>
            <a:br>
              <a:rPr lang="en-US" altLang="zh-CN" sz="4000" b="1" i="1" dirty="0" smtClean="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br>
            <a:r>
              <a:rPr lang="zh-CN" altLang="en-US" sz="3700" b="1" i="1" dirty="0" smtClean="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第</a:t>
            </a:r>
            <a:r>
              <a:rPr lang="en-US" altLang="zh-CN" sz="3700" b="1" i="1" dirty="0" smtClean="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10</a:t>
            </a:r>
            <a:r>
              <a:rPr lang="zh-CN" altLang="en-US" sz="3700" b="1" i="1" dirty="0" smtClean="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章 评估与结案</a:t>
            </a:r>
            <a:endParaRPr lang="zh-CN" altLang="en-US" sz="3700" b="1" i="1"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sp>
        <p:nvSpPr>
          <p:cNvPr id="5" name="副标题 2"/>
          <p:cNvSpPr>
            <a:spLocks noGrp="1"/>
          </p:cNvSpPr>
          <p:nvPr>
            <p:ph type="subTitle" idx="1"/>
          </p:nvPr>
        </p:nvSpPr>
        <p:spPr>
          <a:xfrm>
            <a:off x="899592" y="1916832"/>
            <a:ext cx="3240360" cy="936104"/>
          </a:xfrm>
        </p:spPr>
        <p:txBody>
          <a:bodyPr>
            <a:normAutofit/>
          </a:bodyPr>
          <a:lstStyle/>
          <a:p>
            <a:r>
              <a:rPr lang="zh-CN" altLang="en-US" sz="3700" b="1" i="1" dirty="0" smtClean="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结案的过程</a:t>
            </a:r>
            <a:endParaRPr lang="zh-CN" altLang="en-US" sz="3700" b="1" i="1"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237239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564904"/>
            <a:ext cx="7408333" cy="4032448"/>
          </a:xfrm>
        </p:spPr>
        <p:txBody>
          <a:bodyPr>
            <a:normAutofit fontScale="92500" lnSpcReduction="20000"/>
          </a:bodyPr>
          <a:lstStyle/>
          <a:p>
            <a:r>
              <a:rPr lang="zh-CN" altLang="en-US" dirty="0" smtClean="0"/>
              <a:t>案例：</a:t>
            </a:r>
            <a:r>
              <a:rPr lang="zh-CN" altLang="zh-CN" dirty="0" smtClean="0"/>
              <a:t>钱</a:t>
            </a:r>
            <a:r>
              <a:rPr lang="zh-CN" altLang="zh-CN" dirty="0"/>
              <a:t>某，</a:t>
            </a:r>
            <a:r>
              <a:rPr lang="en-US" altLang="zh-CN" dirty="0"/>
              <a:t>30</a:t>
            </a:r>
            <a:r>
              <a:rPr lang="zh-CN" altLang="zh-CN" dirty="0"/>
              <a:t>岁与爱人结婚三年半，女儿一岁半家庭条件优越爱人是公务员工作稳定自己是某公司的主管，工资待遇也不错，自从有了宝宝后他就喜欢在网上买东西从此就一发不可收拾。你，在单位淘宝网一直开着一有空就上去翻阅有时为了抢购特价商品联公司开会都忘记被领导批评很多次，记得有次下班后他看见一件宝宝用品很实惠打算花五分钟买下就回家，可是没有想到到了晚上十九点。家人打电话询问，才发现已经这么晚了，连女儿在娘家都忘记接回来，爱人为了这个事情与她吵过很多次几次都差点离婚自己很后悔发誓一定要戒掉这个毛病，否则把手指给剁掉。 </a:t>
            </a:r>
            <a:endParaRPr lang="en-US" altLang="zh-CN" dirty="0" smtClean="0"/>
          </a:p>
          <a:p>
            <a:r>
              <a:rPr lang="zh-CN" altLang="zh-CN" dirty="0" smtClean="0"/>
              <a:t>要求</a:t>
            </a:r>
            <a:r>
              <a:rPr lang="zh-CN" altLang="zh-CN" dirty="0"/>
              <a:t>：根据服务计划，社工对案主进行了</a:t>
            </a:r>
            <a:r>
              <a:rPr lang="en-US" altLang="zh-CN" dirty="0"/>
              <a:t>5</a:t>
            </a:r>
            <a:r>
              <a:rPr lang="zh-CN" altLang="zh-CN" dirty="0"/>
              <a:t>次干预，基本实现了服务目标，</a:t>
            </a:r>
            <a:r>
              <a:rPr lang="zh-CN" altLang="zh-CN" dirty="0" smtClean="0"/>
              <a:t>请</a:t>
            </a:r>
            <a:r>
              <a:rPr lang="zh-CN" altLang="en-US" dirty="0" smtClean="0"/>
              <a:t>设计并</a:t>
            </a:r>
            <a:r>
              <a:rPr lang="zh-CN" altLang="zh-CN" dirty="0" smtClean="0"/>
              <a:t>模拟结案</a:t>
            </a:r>
            <a:r>
              <a:rPr lang="zh-CN" altLang="en-US" dirty="0" smtClean="0"/>
              <a:t>的</a:t>
            </a:r>
            <a:r>
              <a:rPr lang="zh-CN" altLang="zh-CN" dirty="0" smtClean="0"/>
              <a:t>过程。</a:t>
            </a:r>
            <a:endParaRPr lang="zh-CN" altLang="en-US" dirty="0"/>
          </a:p>
        </p:txBody>
      </p:sp>
      <p:sp>
        <p:nvSpPr>
          <p:cNvPr id="3" name="标题 2"/>
          <p:cNvSpPr>
            <a:spLocks noGrp="1"/>
          </p:cNvSpPr>
          <p:nvPr>
            <p:ph type="title"/>
          </p:nvPr>
        </p:nvSpPr>
        <p:spPr/>
        <p:txBody>
          <a:bodyPr/>
          <a:lstStyle/>
          <a:p>
            <a:r>
              <a:rPr lang="zh-CN" altLang="en-US" dirty="0" smtClean="0"/>
              <a:t>示范：模拟结案的过程</a:t>
            </a:r>
            <a:endParaRPr lang="zh-CN" altLang="en-US" dirty="0"/>
          </a:p>
        </p:txBody>
      </p:sp>
    </p:spTree>
    <p:extLst>
      <p:ext uri="{BB962C8B-B14F-4D97-AF65-F5344CB8AC3E}">
        <p14:creationId xmlns:p14="http://schemas.microsoft.com/office/powerpoint/2010/main" val="42947901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val="43830402"/>
              </p:ext>
            </p:extLst>
          </p:nvPr>
        </p:nvGraphicFramePr>
        <p:xfrm>
          <a:off x="323528" y="2060848"/>
          <a:ext cx="8496944"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标题 2"/>
          <p:cNvSpPr>
            <a:spLocks noGrp="1"/>
          </p:cNvSpPr>
          <p:nvPr>
            <p:ph type="title"/>
          </p:nvPr>
        </p:nvSpPr>
        <p:spPr/>
        <p:txBody>
          <a:bodyPr/>
          <a:lstStyle/>
          <a:p>
            <a:r>
              <a:rPr lang="zh-CN" altLang="en-US" dirty="0" smtClean="0"/>
              <a:t>本次课程小结：结案的过程</a:t>
            </a:r>
            <a:endParaRPr lang="zh-CN" altLang="en-US" dirty="0"/>
          </a:p>
        </p:txBody>
      </p:sp>
    </p:spTree>
    <p:extLst>
      <p:ext uri="{BB962C8B-B14F-4D97-AF65-F5344CB8AC3E}">
        <p14:creationId xmlns:p14="http://schemas.microsoft.com/office/powerpoint/2010/main" val="1653297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A52FBBA6-4137-4DD9-A5C7-146412093F97}"/>
                                            </p:graphicEl>
                                          </p:spTgt>
                                        </p:tgtEl>
                                        <p:attrNameLst>
                                          <p:attrName>style.visibility</p:attrName>
                                        </p:attrNameLst>
                                      </p:cBhvr>
                                      <p:to>
                                        <p:strVal val="visible"/>
                                      </p:to>
                                    </p:set>
                                    <p:animEffect transition="in" filter="fade">
                                      <p:cBhvr>
                                        <p:cTn id="7" dur="500"/>
                                        <p:tgtEl>
                                          <p:spTgt spid="4">
                                            <p:graphicEl>
                                              <a:dgm id="{A52FBBA6-4137-4DD9-A5C7-146412093F97}"/>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D170AA7A-008B-43E9-9D2A-3FE78363FEA9}"/>
                                            </p:graphicEl>
                                          </p:spTgt>
                                        </p:tgtEl>
                                        <p:attrNameLst>
                                          <p:attrName>style.visibility</p:attrName>
                                        </p:attrNameLst>
                                      </p:cBhvr>
                                      <p:to>
                                        <p:strVal val="visible"/>
                                      </p:to>
                                    </p:set>
                                    <p:animEffect transition="in" filter="fade">
                                      <p:cBhvr>
                                        <p:cTn id="10" dur="500"/>
                                        <p:tgtEl>
                                          <p:spTgt spid="4">
                                            <p:graphicEl>
                                              <a:dgm id="{D170AA7A-008B-43E9-9D2A-3FE78363FEA9}"/>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graphicEl>
                                              <a:dgm id="{E0D3CCA6-E72A-417A-8BEA-4D2A34D86FFC}"/>
                                            </p:graphicEl>
                                          </p:spTgt>
                                        </p:tgtEl>
                                        <p:attrNameLst>
                                          <p:attrName>style.visibility</p:attrName>
                                        </p:attrNameLst>
                                      </p:cBhvr>
                                      <p:to>
                                        <p:strVal val="visible"/>
                                      </p:to>
                                    </p:set>
                                    <p:animEffect transition="in" filter="fade">
                                      <p:cBhvr>
                                        <p:cTn id="15" dur="500"/>
                                        <p:tgtEl>
                                          <p:spTgt spid="4">
                                            <p:graphicEl>
                                              <a:dgm id="{E0D3CCA6-E72A-417A-8BEA-4D2A34D86FFC}"/>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graphicEl>
                                              <a:dgm id="{51387055-0758-4016-840B-90989BA6E4F9}"/>
                                            </p:graphicEl>
                                          </p:spTgt>
                                        </p:tgtEl>
                                        <p:attrNameLst>
                                          <p:attrName>style.visibility</p:attrName>
                                        </p:attrNameLst>
                                      </p:cBhvr>
                                      <p:to>
                                        <p:strVal val="visible"/>
                                      </p:to>
                                    </p:set>
                                    <p:animEffect transition="in" filter="fade">
                                      <p:cBhvr>
                                        <p:cTn id="18" dur="500"/>
                                        <p:tgtEl>
                                          <p:spTgt spid="4">
                                            <p:graphicEl>
                                              <a:dgm id="{51387055-0758-4016-840B-90989BA6E4F9}"/>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graphicEl>
                                              <a:dgm id="{1C00B90D-C598-424E-8664-DEFE2B7E517A}"/>
                                            </p:graphicEl>
                                          </p:spTgt>
                                        </p:tgtEl>
                                        <p:attrNameLst>
                                          <p:attrName>style.visibility</p:attrName>
                                        </p:attrNameLst>
                                      </p:cBhvr>
                                      <p:to>
                                        <p:strVal val="visible"/>
                                      </p:to>
                                    </p:set>
                                    <p:animEffect transition="in" filter="fade">
                                      <p:cBhvr>
                                        <p:cTn id="23" dur="500"/>
                                        <p:tgtEl>
                                          <p:spTgt spid="4">
                                            <p:graphicEl>
                                              <a:dgm id="{1C00B90D-C598-424E-8664-DEFE2B7E517A}"/>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graphicEl>
                                              <a:dgm id="{20019E7E-D8C7-4089-A829-846BDDD890EB}"/>
                                            </p:graphicEl>
                                          </p:spTgt>
                                        </p:tgtEl>
                                        <p:attrNameLst>
                                          <p:attrName>style.visibility</p:attrName>
                                        </p:attrNameLst>
                                      </p:cBhvr>
                                      <p:to>
                                        <p:strVal val="visible"/>
                                      </p:to>
                                    </p:set>
                                    <p:animEffect transition="in" filter="fade">
                                      <p:cBhvr>
                                        <p:cTn id="26" dur="500"/>
                                        <p:tgtEl>
                                          <p:spTgt spid="4">
                                            <p:graphicEl>
                                              <a:dgm id="{20019E7E-D8C7-4089-A829-846BDDD890EB}"/>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graphicEl>
                                              <a:dgm id="{59E01D45-F17E-4B52-945F-A5AC900571AE}"/>
                                            </p:graphicEl>
                                          </p:spTgt>
                                        </p:tgtEl>
                                        <p:attrNameLst>
                                          <p:attrName>style.visibility</p:attrName>
                                        </p:attrNameLst>
                                      </p:cBhvr>
                                      <p:to>
                                        <p:strVal val="visible"/>
                                      </p:to>
                                    </p:set>
                                    <p:animEffect transition="in" filter="fade">
                                      <p:cBhvr>
                                        <p:cTn id="31" dur="500"/>
                                        <p:tgtEl>
                                          <p:spTgt spid="4">
                                            <p:graphicEl>
                                              <a:dgm id="{59E01D45-F17E-4B52-945F-A5AC900571AE}"/>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graphicEl>
                                              <a:dgm id="{E3E7FA4F-BD1B-43AF-88C6-CB34C365A798}"/>
                                            </p:graphicEl>
                                          </p:spTgt>
                                        </p:tgtEl>
                                        <p:attrNameLst>
                                          <p:attrName>style.visibility</p:attrName>
                                        </p:attrNameLst>
                                      </p:cBhvr>
                                      <p:to>
                                        <p:strVal val="visible"/>
                                      </p:to>
                                    </p:set>
                                    <p:animEffect transition="in" filter="fade">
                                      <p:cBhvr>
                                        <p:cTn id="34" dur="500"/>
                                        <p:tgtEl>
                                          <p:spTgt spid="4">
                                            <p:graphicEl>
                                              <a:dgm id="{E3E7FA4F-BD1B-43AF-88C6-CB34C365A798}"/>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graphicEl>
                                              <a:dgm id="{D58BFBB4-AD48-4BC3-8ED2-8F94D063E045}"/>
                                            </p:graphicEl>
                                          </p:spTgt>
                                        </p:tgtEl>
                                        <p:attrNameLst>
                                          <p:attrName>style.visibility</p:attrName>
                                        </p:attrNameLst>
                                      </p:cBhvr>
                                      <p:to>
                                        <p:strVal val="visible"/>
                                      </p:to>
                                    </p:set>
                                    <p:animEffect transition="in" filter="fade">
                                      <p:cBhvr>
                                        <p:cTn id="39" dur="500"/>
                                        <p:tgtEl>
                                          <p:spTgt spid="4">
                                            <p:graphicEl>
                                              <a:dgm id="{D58BFBB4-AD48-4BC3-8ED2-8F94D063E045}"/>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graphicEl>
                                              <a:dgm id="{0C6A22D6-721A-49FB-899C-596FED22498F}"/>
                                            </p:graphicEl>
                                          </p:spTgt>
                                        </p:tgtEl>
                                        <p:attrNameLst>
                                          <p:attrName>style.visibility</p:attrName>
                                        </p:attrNameLst>
                                      </p:cBhvr>
                                      <p:to>
                                        <p:strVal val="visible"/>
                                      </p:to>
                                    </p:set>
                                    <p:animEffect transition="in" filter="fade">
                                      <p:cBhvr>
                                        <p:cTn id="44" dur="500"/>
                                        <p:tgtEl>
                                          <p:spTgt spid="4">
                                            <p:graphicEl>
                                              <a:dgm id="{0C6A22D6-721A-49FB-899C-596FED22498F}"/>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
                                            <p:graphicEl>
                                              <a:dgm id="{7203EF68-4CC3-4454-B092-9D830086E2E1}"/>
                                            </p:graphicEl>
                                          </p:spTgt>
                                        </p:tgtEl>
                                        <p:attrNameLst>
                                          <p:attrName>style.visibility</p:attrName>
                                        </p:attrNameLst>
                                      </p:cBhvr>
                                      <p:to>
                                        <p:strVal val="visible"/>
                                      </p:to>
                                    </p:set>
                                    <p:animEffect transition="in" filter="fade">
                                      <p:cBhvr>
                                        <p:cTn id="49" dur="500"/>
                                        <p:tgtEl>
                                          <p:spTgt spid="4">
                                            <p:graphicEl>
                                              <a:dgm id="{7203EF68-4CC3-4454-B092-9D830086E2E1}"/>
                                            </p:graphic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4">
                                            <p:graphicEl>
                                              <a:dgm id="{7BDB6840-8B33-4CD5-B9E6-7292840C7523}"/>
                                            </p:graphicEl>
                                          </p:spTgt>
                                        </p:tgtEl>
                                        <p:attrNameLst>
                                          <p:attrName>style.visibility</p:attrName>
                                        </p:attrNameLst>
                                      </p:cBhvr>
                                      <p:to>
                                        <p:strVal val="visible"/>
                                      </p:to>
                                    </p:set>
                                    <p:animEffect transition="in" filter="fade">
                                      <p:cBhvr>
                                        <p:cTn id="54" dur="500"/>
                                        <p:tgtEl>
                                          <p:spTgt spid="4">
                                            <p:graphicEl>
                                              <a:dgm id="{7BDB6840-8B33-4CD5-B9E6-7292840C752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val="262105282"/>
              </p:ext>
            </p:extLst>
          </p:nvPr>
        </p:nvGraphicFramePr>
        <p:xfrm>
          <a:off x="871538" y="2674938"/>
          <a:ext cx="7408862" cy="39224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标题 2"/>
          <p:cNvSpPr>
            <a:spLocks noGrp="1"/>
          </p:cNvSpPr>
          <p:nvPr>
            <p:ph type="title"/>
          </p:nvPr>
        </p:nvSpPr>
        <p:spPr/>
        <p:txBody>
          <a:bodyPr/>
          <a:lstStyle/>
          <a:p>
            <a:r>
              <a:rPr lang="zh-CN" altLang="en-US" dirty="0"/>
              <a:t>本节课程内容概要</a:t>
            </a:r>
            <a:endParaRPr lang="zh-CN" altLang="en-US" dirty="0"/>
          </a:p>
        </p:txBody>
      </p:sp>
    </p:spTree>
    <p:extLst>
      <p:ext uri="{BB962C8B-B14F-4D97-AF65-F5344CB8AC3E}">
        <p14:creationId xmlns:p14="http://schemas.microsoft.com/office/powerpoint/2010/main" val="4262938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fontScale="90000"/>
          </a:bodyPr>
          <a:lstStyle/>
          <a:p>
            <a:r>
              <a:rPr lang="zh-CN" altLang="en-US" dirty="0" smtClean="0"/>
              <a:t>讨论：在结案时遇到案主如下反应，</a:t>
            </a:r>
            <a:r>
              <a:rPr lang="en-US" altLang="zh-CN" dirty="0" smtClean="0"/>
              <a:t/>
            </a:r>
            <a:br>
              <a:rPr lang="en-US" altLang="zh-CN" dirty="0" smtClean="0"/>
            </a:br>
            <a:r>
              <a:rPr lang="zh-CN" altLang="en-US" dirty="0" smtClean="0"/>
              <a:t>社工该怎样应对？</a:t>
            </a:r>
            <a:endParaRPr lang="zh-CN" altLang="en-US" dirty="0"/>
          </a:p>
        </p:txBody>
      </p:sp>
      <p:sp>
        <p:nvSpPr>
          <p:cNvPr id="4" name="内容占位符 3"/>
          <p:cNvSpPr txBox="1">
            <a:spLocks/>
          </p:cNvSpPr>
          <p:nvPr/>
        </p:nvSpPr>
        <p:spPr>
          <a:xfrm>
            <a:off x="539552" y="2564904"/>
            <a:ext cx="7416824" cy="3672408"/>
          </a:xfrm>
          <a:prstGeom prst="rect">
            <a:avLst/>
          </a:prstGeom>
        </p:spPr>
        <p:txBody>
          <a:bodyPr vert="horz" lIns="91440" tIns="45720" rIns="91440" bIns="45720" rtlCol="0">
            <a:normAutofit fontScale="92500" lnSpcReduction="2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buNone/>
            </a:pPr>
            <a:endParaRPr lang="en-US" altLang="zh-CN" dirty="0" smtClean="0"/>
          </a:p>
          <a:p>
            <a:pPr marL="514350" indent="-514350">
              <a:buFont typeface="+mj-lt"/>
              <a:buAutoNum type="romanUcPeriod"/>
            </a:pPr>
            <a:r>
              <a:rPr lang="zh-CN" altLang="en-US" dirty="0" smtClean="0"/>
              <a:t>这么快就结束啦？再多聊几次嘛</a:t>
            </a:r>
            <a:r>
              <a:rPr lang="zh-CN" altLang="en-US" dirty="0" smtClean="0"/>
              <a:t>！</a:t>
            </a:r>
            <a:endParaRPr lang="en-US" altLang="zh-CN" dirty="0" smtClean="0"/>
          </a:p>
          <a:p>
            <a:pPr marL="514350" indent="-514350">
              <a:buFont typeface="+mj-lt"/>
              <a:buAutoNum type="romanUcPeriod"/>
            </a:pPr>
            <a:endParaRPr lang="en-US" altLang="zh-CN" dirty="0" smtClean="0"/>
          </a:p>
          <a:p>
            <a:pPr marL="514350" indent="-514350">
              <a:buFont typeface="+mj-lt"/>
              <a:buAutoNum type="romanUcPeriod"/>
            </a:pPr>
            <a:r>
              <a:rPr lang="zh-CN" altLang="en-US" dirty="0" smtClean="0"/>
              <a:t>啊？那我以后见不到你了怎么办</a:t>
            </a:r>
            <a:r>
              <a:rPr lang="zh-CN" altLang="en-US" dirty="0" smtClean="0"/>
              <a:t>？</a:t>
            </a:r>
            <a:endParaRPr lang="en-US" altLang="zh-CN" dirty="0" smtClean="0"/>
          </a:p>
          <a:p>
            <a:pPr marL="514350" indent="-514350">
              <a:buFont typeface="+mj-lt"/>
              <a:buAutoNum type="romanUcPeriod"/>
            </a:pPr>
            <a:endParaRPr lang="en-US" altLang="zh-CN" dirty="0" smtClean="0"/>
          </a:p>
          <a:p>
            <a:pPr marL="514350" indent="-514350">
              <a:buFont typeface="+mj-lt"/>
              <a:buAutoNum type="romanUcPeriod"/>
            </a:pPr>
            <a:r>
              <a:rPr lang="zh-CN" altLang="en-US" dirty="0" smtClean="0"/>
              <a:t>什么结案？只有让我满意了才能结束</a:t>
            </a:r>
            <a:r>
              <a:rPr lang="zh-CN" altLang="en-US" dirty="0" smtClean="0"/>
              <a:t>！</a:t>
            </a:r>
            <a:endParaRPr lang="en-US" altLang="zh-CN" dirty="0" smtClean="0"/>
          </a:p>
          <a:p>
            <a:pPr marL="514350" indent="-514350">
              <a:buFont typeface="+mj-lt"/>
              <a:buAutoNum type="romanUcPeriod"/>
            </a:pPr>
            <a:endParaRPr lang="en-US" altLang="zh-CN" dirty="0" smtClean="0"/>
          </a:p>
          <a:p>
            <a:pPr marL="514350" indent="-514350">
              <a:buFont typeface="+mj-lt"/>
              <a:buAutoNum type="romanUcPeriod"/>
            </a:pPr>
            <a:r>
              <a:rPr lang="zh-CN" altLang="en-US" dirty="0" smtClean="0"/>
              <a:t>老师，今天晚上到我家来，我亲自做饭给你吃嘛</a:t>
            </a:r>
            <a:r>
              <a:rPr lang="zh-CN" altLang="en-US" dirty="0" smtClean="0"/>
              <a:t>；</a:t>
            </a:r>
            <a:endParaRPr lang="en-US" altLang="zh-CN" dirty="0" smtClean="0"/>
          </a:p>
          <a:p>
            <a:pPr marL="514350" indent="-514350">
              <a:buFont typeface="+mj-lt"/>
              <a:buAutoNum type="romanUcPeriod"/>
            </a:pPr>
            <a:endParaRPr lang="en-US" altLang="zh-CN" dirty="0" smtClean="0"/>
          </a:p>
          <a:p>
            <a:pPr marL="514350" indent="-514350">
              <a:buFont typeface="+mj-lt"/>
              <a:buAutoNum type="romanUcPeriod"/>
            </a:pPr>
            <a:r>
              <a:rPr lang="zh-CN" altLang="en-US" dirty="0" smtClean="0"/>
              <a:t>小小薄礼，为表感谢，还请不要推辞啊！</a:t>
            </a:r>
            <a:endParaRPr lang="zh-CN" altLang="en-US" dirty="0"/>
          </a:p>
        </p:txBody>
      </p:sp>
    </p:spTree>
    <p:extLst>
      <p:ext uri="{BB962C8B-B14F-4D97-AF65-F5344CB8AC3E}">
        <p14:creationId xmlns:p14="http://schemas.microsoft.com/office/powerpoint/2010/main" val="2568434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Effect transition="in" filter="fade">
                                      <p:cBhvr>
                                        <p:cTn id="17" dur="500"/>
                                        <p:tgtEl>
                                          <p:spTgt spid="4">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fade">
                                      <p:cBhvr>
                                        <p:cTn id="22" dur="500"/>
                                        <p:tgtEl>
                                          <p:spTgt spid="4">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animEffect transition="in" filter="fade">
                                      <p:cBhvr>
                                        <p:cTn id="27"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675467"/>
            <a:ext cx="7444349" cy="3450696"/>
          </a:xfrm>
        </p:spPr>
        <p:txBody>
          <a:bodyPr/>
          <a:lstStyle/>
          <a:p>
            <a:pPr marL="457200" indent="-457200">
              <a:buFont typeface="+mj-lt"/>
              <a:buAutoNum type="arabicPeriod"/>
            </a:pPr>
            <a:r>
              <a:rPr lang="zh-CN" altLang="en-US" dirty="0" smtClean="0"/>
              <a:t>社工和案主</a:t>
            </a:r>
            <a:r>
              <a:rPr lang="zh-CN" altLang="en-US" b="1" u="sng" dirty="0" smtClean="0"/>
              <a:t>双方共同确认</a:t>
            </a:r>
            <a:r>
              <a:rPr lang="zh-CN" altLang="en-US" dirty="0" smtClean="0"/>
              <a:t>；</a:t>
            </a:r>
            <a:endParaRPr lang="en-US" altLang="zh-CN" dirty="0" smtClean="0"/>
          </a:p>
          <a:p>
            <a:pPr marL="457200" indent="-457200">
              <a:buFont typeface="+mj-lt"/>
              <a:buAutoNum type="arabicPeriod"/>
            </a:pPr>
            <a:endParaRPr lang="en-US" altLang="zh-CN" dirty="0"/>
          </a:p>
          <a:p>
            <a:pPr marL="457200" indent="-457200">
              <a:buFont typeface="+mj-lt"/>
              <a:buAutoNum type="arabicPeriod"/>
            </a:pPr>
            <a:r>
              <a:rPr lang="zh-CN" altLang="en-US" b="1" u="sng" dirty="0" smtClean="0"/>
              <a:t>根据</a:t>
            </a:r>
            <a:r>
              <a:rPr lang="zh-CN" altLang="en-US" dirty="0" smtClean="0"/>
              <a:t>工作</a:t>
            </a:r>
            <a:r>
              <a:rPr lang="zh-CN" altLang="en-US" b="1" u="sng" dirty="0" smtClean="0"/>
              <a:t> 协议</a:t>
            </a:r>
            <a:r>
              <a:rPr lang="zh-CN" altLang="en-US" dirty="0" smtClean="0"/>
              <a:t>和</a:t>
            </a:r>
            <a:r>
              <a:rPr lang="zh-CN" altLang="en-US" b="1" u="sng" dirty="0" smtClean="0"/>
              <a:t>计划</a:t>
            </a:r>
            <a:r>
              <a:rPr lang="zh-CN" altLang="en-US" dirty="0" smtClean="0"/>
              <a:t>；</a:t>
            </a:r>
            <a:endParaRPr lang="en-US" altLang="zh-CN" dirty="0" smtClean="0"/>
          </a:p>
          <a:p>
            <a:pPr marL="457200" indent="-457200">
              <a:buFont typeface="+mj-lt"/>
              <a:buAutoNum type="arabicPeriod"/>
            </a:pPr>
            <a:endParaRPr lang="en-US" altLang="zh-CN" dirty="0"/>
          </a:p>
          <a:p>
            <a:pPr marL="457200" indent="-457200">
              <a:buFont typeface="+mj-lt"/>
              <a:buAutoNum type="arabicPeriod"/>
            </a:pPr>
            <a:r>
              <a:rPr lang="zh-CN" altLang="en-US" b="1" u="sng" dirty="0" smtClean="0"/>
              <a:t>逐步结束</a:t>
            </a:r>
            <a:r>
              <a:rPr lang="zh-CN" altLang="en-US" dirty="0" smtClean="0"/>
              <a:t>工作关系；</a:t>
            </a:r>
            <a:endParaRPr lang="en-US" altLang="zh-CN" dirty="0" smtClean="0"/>
          </a:p>
          <a:p>
            <a:pPr marL="457200" indent="-457200">
              <a:buFont typeface="+mj-lt"/>
              <a:buAutoNum type="arabicPeriod"/>
            </a:pPr>
            <a:endParaRPr lang="en-US" altLang="zh-CN" dirty="0"/>
          </a:p>
          <a:p>
            <a:pPr marL="457200" indent="-457200">
              <a:buFont typeface="+mj-lt"/>
              <a:buAutoNum type="arabicPeriod"/>
            </a:pPr>
            <a:r>
              <a:rPr lang="zh-CN" altLang="en-US" dirty="0" smtClean="0"/>
              <a:t>是案主在</a:t>
            </a:r>
            <a:r>
              <a:rPr lang="zh-CN" altLang="en-US" b="1" u="sng" dirty="0" smtClean="0"/>
              <a:t>没有专业人员帮助下</a:t>
            </a:r>
            <a:r>
              <a:rPr lang="zh-CN" altLang="en-US" dirty="0" smtClean="0"/>
              <a:t>自己生活的</a:t>
            </a:r>
            <a:r>
              <a:rPr lang="zh-CN" altLang="en-US" b="1" u="sng" dirty="0" smtClean="0"/>
              <a:t>新开始</a:t>
            </a:r>
            <a:r>
              <a:rPr lang="zh-CN" altLang="en-US" dirty="0" smtClean="0"/>
              <a:t>。</a:t>
            </a:r>
            <a:endParaRPr lang="zh-CN" altLang="en-US" dirty="0"/>
          </a:p>
        </p:txBody>
      </p:sp>
      <p:sp>
        <p:nvSpPr>
          <p:cNvPr id="3" name="标题 2"/>
          <p:cNvSpPr>
            <a:spLocks noGrp="1"/>
          </p:cNvSpPr>
          <p:nvPr>
            <p:ph type="title"/>
          </p:nvPr>
        </p:nvSpPr>
        <p:spPr/>
        <p:txBody>
          <a:bodyPr>
            <a:normAutofit fontScale="90000"/>
          </a:bodyPr>
          <a:lstStyle/>
          <a:p>
            <a:r>
              <a:rPr lang="en-US" altLang="zh-CN" dirty="0" smtClean="0"/>
              <a:t>10.2 </a:t>
            </a:r>
            <a:r>
              <a:rPr lang="zh-CN" altLang="en-US" dirty="0" smtClean="0"/>
              <a:t>结案的过程</a:t>
            </a:r>
            <a:r>
              <a:rPr lang="en-US" altLang="zh-CN" dirty="0" smtClean="0"/>
              <a:t/>
            </a:r>
            <a:br>
              <a:rPr lang="en-US" altLang="zh-CN" dirty="0" smtClean="0"/>
            </a:br>
            <a:r>
              <a:rPr lang="en-US" altLang="zh-CN" dirty="0" smtClean="0"/>
              <a:t>10.2.1 </a:t>
            </a:r>
            <a:r>
              <a:rPr lang="zh-CN" altLang="en-US" dirty="0" smtClean="0"/>
              <a:t>结案的涵义</a:t>
            </a:r>
            <a:endParaRPr lang="zh-CN" altLang="en-US" dirty="0"/>
          </a:p>
        </p:txBody>
      </p:sp>
    </p:spTree>
    <p:extLst>
      <p:ext uri="{BB962C8B-B14F-4D97-AF65-F5344CB8AC3E}">
        <p14:creationId xmlns:p14="http://schemas.microsoft.com/office/powerpoint/2010/main" val="208365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Effect transition="in" filter="fade">
                                      <p:cBhvr>
                                        <p:cTn id="11" dur="500"/>
                                        <p:tgtEl>
                                          <p:spTgt spid="2">
                                            <p:txEl>
                                              <p:pRg st="2" end="2"/>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fade">
                                      <p:cBhvr>
                                        <p:cTn id="15" dur="500"/>
                                        <p:tgtEl>
                                          <p:spTgt spid="2">
                                            <p:txEl>
                                              <p:pRg st="4" end="4"/>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Effect transition="in" filter="fade">
                                      <p:cBhvr>
                                        <p:cTn id="19"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84035" y="2675467"/>
            <a:ext cx="4131981" cy="3450696"/>
          </a:xfrm>
        </p:spPr>
        <p:txBody>
          <a:bodyPr/>
          <a:lstStyle/>
          <a:p>
            <a:pPr marL="457200" indent="-457200">
              <a:buFont typeface="+mj-lt"/>
              <a:buAutoNum type="arabicPeriod"/>
            </a:pPr>
            <a:r>
              <a:rPr lang="zh-CN" altLang="en-US" b="1" u="sng" dirty="0" smtClean="0"/>
              <a:t>目标达成</a:t>
            </a:r>
            <a:r>
              <a:rPr lang="zh-CN" altLang="en-US" dirty="0" smtClean="0"/>
              <a:t>的结案；</a:t>
            </a:r>
            <a:endParaRPr lang="en-US" altLang="zh-CN" dirty="0" smtClean="0"/>
          </a:p>
          <a:p>
            <a:pPr marL="457200" indent="-457200">
              <a:buFont typeface="+mj-lt"/>
              <a:buAutoNum type="arabicPeriod"/>
            </a:pPr>
            <a:endParaRPr lang="en-US" altLang="zh-CN" dirty="0"/>
          </a:p>
          <a:p>
            <a:pPr marL="457200" indent="-457200">
              <a:buFont typeface="+mj-lt"/>
              <a:buAutoNum type="arabicPeriod"/>
            </a:pPr>
            <a:r>
              <a:rPr lang="zh-CN" altLang="en-US" b="1" u="sng" dirty="0" smtClean="0"/>
              <a:t>案主单方面</a:t>
            </a:r>
            <a:r>
              <a:rPr lang="zh-CN" altLang="en-US" dirty="0" smtClean="0"/>
              <a:t>提前结案；</a:t>
            </a:r>
            <a:endParaRPr lang="en-US" altLang="zh-CN" dirty="0" smtClean="0"/>
          </a:p>
          <a:p>
            <a:pPr marL="457200" indent="-457200">
              <a:buFont typeface="+mj-lt"/>
              <a:buAutoNum type="arabicPeriod"/>
            </a:pPr>
            <a:endParaRPr lang="en-US" altLang="zh-CN" dirty="0"/>
          </a:p>
          <a:p>
            <a:pPr marL="457200" indent="-457200">
              <a:buFont typeface="+mj-lt"/>
              <a:buAutoNum type="arabicPeriod"/>
            </a:pPr>
            <a:r>
              <a:rPr lang="zh-CN" altLang="en-US" dirty="0" smtClean="0"/>
              <a:t>按</a:t>
            </a:r>
            <a:r>
              <a:rPr lang="zh-CN" altLang="en-US" b="1" u="sng" dirty="0" smtClean="0"/>
              <a:t>机构规定服务期</a:t>
            </a:r>
            <a:r>
              <a:rPr lang="zh-CN" altLang="en-US" dirty="0" smtClean="0"/>
              <a:t>结案；</a:t>
            </a:r>
            <a:endParaRPr lang="en-US" altLang="zh-CN" dirty="0" smtClean="0"/>
          </a:p>
          <a:p>
            <a:pPr marL="457200" indent="-457200">
              <a:buFont typeface="+mj-lt"/>
              <a:buAutoNum type="arabicPeriod"/>
            </a:pPr>
            <a:endParaRPr lang="en-US" altLang="zh-CN" dirty="0"/>
          </a:p>
          <a:p>
            <a:pPr marL="457200" indent="-457200">
              <a:buFont typeface="+mj-lt"/>
              <a:buAutoNum type="arabicPeriod"/>
            </a:pPr>
            <a:r>
              <a:rPr lang="zh-CN" altLang="en-US" b="1" u="sng" dirty="0" smtClean="0"/>
              <a:t>社工的离职</a:t>
            </a:r>
            <a:r>
              <a:rPr lang="zh-CN" altLang="en-US" dirty="0" smtClean="0"/>
              <a:t>而结案。</a:t>
            </a:r>
            <a:endParaRPr lang="en-US" altLang="zh-CN" dirty="0" smtClean="0"/>
          </a:p>
          <a:p>
            <a:pPr marL="457200" indent="-457200">
              <a:buFont typeface="+mj-lt"/>
              <a:buAutoNum type="arabicPeriod"/>
            </a:pPr>
            <a:endParaRPr lang="en-US" altLang="zh-CN" dirty="0"/>
          </a:p>
          <a:p>
            <a:pPr marL="457200" indent="-457200">
              <a:buFont typeface="+mj-lt"/>
              <a:buAutoNum type="arabicPeriod"/>
            </a:pPr>
            <a:endParaRPr lang="zh-CN" altLang="en-US" dirty="0"/>
          </a:p>
        </p:txBody>
      </p:sp>
      <p:sp>
        <p:nvSpPr>
          <p:cNvPr id="3" name="标题 2"/>
          <p:cNvSpPr>
            <a:spLocks noGrp="1"/>
          </p:cNvSpPr>
          <p:nvPr>
            <p:ph type="title"/>
          </p:nvPr>
        </p:nvSpPr>
        <p:spPr/>
        <p:txBody>
          <a:bodyPr>
            <a:normAutofit fontScale="90000"/>
          </a:bodyPr>
          <a:lstStyle/>
          <a:p>
            <a:r>
              <a:rPr lang="en-US" altLang="zh-CN" dirty="0" smtClean="0"/>
              <a:t>10.2 </a:t>
            </a:r>
            <a:r>
              <a:rPr lang="zh-CN" altLang="en-US" dirty="0" smtClean="0"/>
              <a:t>结案的过程</a:t>
            </a:r>
            <a:r>
              <a:rPr lang="en-US" altLang="zh-CN" dirty="0"/>
              <a:t/>
            </a:r>
            <a:br>
              <a:rPr lang="en-US" altLang="zh-CN" dirty="0"/>
            </a:br>
            <a:r>
              <a:rPr lang="en-US" altLang="zh-CN" dirty="0" smtClean="0"/>
              <a:t>10.2.2 </a:t>
            </a:r>
            <a:r>
              <a:rPr lang="zh-CN" altLang="en-US" dirty="0" smtClean="0"/>
              <a:t>结案的类型</a:t>
            </a:r>
            <a:endParaRPr lang="zh-CN" alt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2924944"/>
            <a:ext cx="4356117" cy="29100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1999" y="2852936"/>
            <a:ext cx="4353845" cy="33095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66629" y="2852937"/>
            <a:ext cx="4569867" cy="33123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99992" y="3251619"/>
            <a:ext cx="4489326" cy="25536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846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5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27"/>
                                        </p:tgtEl>
                                        <p:attrNameLst>
                                          <p:attrName>style.visibility</p:attrName>
                                        </p:attrNameLst>
                                      </p:cBhvr>
                                      <p:to>
                                        <p:strVal val="visible"/>
                                      </p:to>
                                    </p:set>
                                    <p:animEffect transition="in" filter="fade">
                                      <p:cBhvr>
                                        <p:cTn id="18" dur="500"/>
                                        <p:tgtEl>
                                          <p:spTgt spid="1027"/>
                                        </p:tgtEl>
                                      </p:cBhvr>
                                    </p:animEffect>
                                  </p:childTnLst>
                                </p:cTn>
                              </p:par>
                              <p:par>
                                <p:cTn id="19" presetID="10" presetClass="exit" presetSubtype="0" fill="hold" nodeType="withEffect">
                                  <p:stCondLst>
                                    <p:cond delay="0"/>
                                  </p:stCondLst>
                                  <p:childTnLst>
                                    <p:animEffect transition="out" filter="fade">
                                      <p:cBhvr>
                                        <p:cTn id="20" dur="500"/>
                                        <p:tgtEl>
                                          <p:spTgt spid="1026"/>
                                        </p:tgtEl>
                                      </p:cBhvr>
                                    </p:animEffect>
                                    <p:set>
                                      <p:cBhvr>
                                        <p:cTn id="21" dur="1" fill="hold">
                                          <p:stCondLst>
                                            <p:cond delay="499"/>
                                          </p:stCondLst>
                                        </p:cTn>
                                        <p:tgtEl>
                                          <p:spTgt spid="1026"/>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animEffect transition="in" filter="fade">
                                      <p:cBhvr>
                                        <p:cTn id="26" dur="500"/>
                                        <p:tgtEl>
                                          <p:spTgt spid="2">
                                            <p:txEl>
                                              <p:pRg st="4" end="4"/>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028"/>
                                        </p:tgtEl>
                                        <p:attrNameLst>
                                          <p:attrName>style.visibility</p:attrName>
                                        </p:attrNameLst>
                                      </p:cBhvr>
                                      <p:to>
                                        <p:strVal val="visible"/>
                                      </p:to>
                                    </p:set>
                                    <p:animEffect transition="in" filter="fade">
                                      <p:cBhvr>
                                        <p:cTn id="29" dur="500"/>
                                        <p:tgtEl>
                                          <p:spTgt spid="1028"/>
                                        </p:tgtEl>
                                      </p:cBhvr>
                                    </p:animEffect>
                                  </p:childTnLst>
                                </p:cTn>
                              </p:par>
                              <p:par>
                                <p:cTn id="30" presetID="10" presetClass="exit" presetSubtype="0" fill="hold" nodeType="withEffect">
                                  <p:stCondLst>
                                    <p:cond delay="0"/>
                                  </p:stCondLst>
                                  <p:childTnLst>
                                    <p:animEffect transition="out" filter="fade">
                                      <p:cBhvr>
                                        <p:cTn id="31" dur="500"/>
                                        <p:tgtEl>
                                          <p:spTgt spid="1027"/>
                                        </p:tgtEl>
                                      </p:cBhvr>
                                    </p:animEffect>
                                    <p:set>
                                      <p:cBhvr>
                                        <p:cTn id="32" dur="1" fill="hold">
                                          <p:stCondLst>
                                            <p:cond delay="499"/>
                                          </p:stCondLst>
                                        </p:cTn>
                                        <p:tgtEl>
                                          <p:spTgt spid="1027"/>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500"/>
                                        <p:tgtEl>
                                          <p:spTgt spid="2">
                                            <p:txEl>
                                              <p:pRg st="6" end="6"/>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1034"/>
                                        </p:tgtEl>
                                        <p:attrNameLst>
                                          <p:attrName>style.visibility</p:attrName>
                                        </p:attrNameLst>
                                      </p:cBhvr>
                                      <p:to>
                                        <p:strVal val="visible"/>
                                      </p:to>
                                    </p:set>
                                    <p:animEffect transition="in" filter="fade">
                                      <p:cBhvr>
                                        <p:cTn id="40" dur="500"/>
                                        <p:tgtEl>
                                          <p:spTgt spid="1034"/>
                                        </p:tgtEl>
                                      </p:cBhvr>
                                    </p:animEffect>
                                  </p:childTnLst>
                                </p:cTn>
                              </p:par>
                              <p:par>
                                <p:cTn id="41" presetID="10" presetClass="exit" presetSubtype="0" fill="hold" nodeType="withEffect">
                                  <p:stCondLst>
                                    <p:cond delay="0"/>
                                  </p:stCondLst>
                                  <p:childTnLst>
                                    <p:animEffect transition="out" filter="fade">
                                      <p:cBhvr>
                                        <p:cTn id="42" dur="500"/>
                                        <p:tgtEl>
                                          <p:spTgt spid="1028"/>
                                        </p:tgtEl>
                                      </p:cBhvr>
                                    </p:animEffect>
                                    <p:set>
                                      <p:cBhvr>
                                        <p:cTn id="43" dur="1" fill="hold">
                                          <p:stCondLst>
                                            <p:cond delay="4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23528" y="2420888"/>
            <a:ext cx="4176464" cy="4032448"/>
          </a:xfrm>
        </p:spPr>
        <p:txBody>
          <a:bodyPr>
            <a:normAutofit fontScale="92500" lnSpcReduction="10000"/>
          </a:bodyPr>
          <a:lstStyle/>
          <a:p>
            <a:pPr marL="457200" indent="-457200">
              <a:buFont typeface="+mj-lt"/>
              <a:buAutoNum type="arabicPeriod"/>
            </a:pPr>
            <a:r>
              <a:rPr lang="zh-CN" altLang="en-US" dirty="0" smtClean="0"/>
              <a:t>案主的</a:t>
            </a:r>
            <a:r>
              <a:rPr lang="zh-CN" altLang="en-US" dirty="0" smtClean="0"/>
              <a:t>反应：</a:t>
            </a:r>
            <a:endParaRPr lang="en-US" altLang="zh-CN" dirty="0" smtClean="0"/>
          </a:p>
          <a:p>
            <a:pPr marL="457200" indent="-457200">
              <a:buFont typeface="+mj-ea"/>
              <a:buAutoNum type="circleNumDbPlain"/>
            </a:pPr>
            <a:r>
              <a:rPr lang="zh-CN" altLang="en-US" dirty="0" smtClean="0"/>
              <a:t>案主的正面反应：对改变的欣喜、对社工的正面体验等等。对于案主的正面反应，社工</a:t>
            </a:r>
            <a:r>
              <a:rPr lang="zh-CN" altLang="en-US" b="1" u="sng" dirty="0" smtClean="0"/>
              <a:t>可以适当肯定并加强</a:t>
            </a:r>
            <a:r>
              <a:rPr lang="zh-CN" altLang="en-US" dirty="0" smtClean="0"/>
              <a:t>，但</a:t>
            </a:r>
            <a:r>
              <a:rPr lang="zh-CN" altLang="en-US" b="1" u="sng" dirty="0" smtClean="0"/>
              <a:t>不宜刻意渲染</a:t>
            </a:r>
            <a:r>
              <a:rPr lang="zh-CN" altLang="en-US" dirty="0" smtClean="0"/>
              <a:t>，以免压抑案主负性情绪，影响成长潜能；</a:t>
            </a:r>
            <a:endParaRPr lang="en-US" altLang="zh-CN" dirty="0" smtClean="0"/>
          </a:p>
          <a:p>
            <a:pPr marL="457200" indent="-457200">
              <a:buFont typeface="+mj-ea"/>
              <a:buAutoNum type="circleNumDbPlain" startAt="2"/>
            </a:pPr>
            <a:r>
              <a:rPr lang="zh-CN" altLang="en-US" dirty="0" smtClean="0"/>
              <a:t>案主的负面反应：</a:t>
            </a:r>
            <a:r>
              <a:rPr lang="zh-CN" altLang="en-US" b="1" u="sng" dirty="0" smtClean="0"/>
              <a:t>否认</a:t>
            </a:r>
            <a:r>
              <a:rPr lang="zh-CN" altLang="en-US" dirty="0"/>
              <a:t>、</a:t>
            </a:r>
            <a:r>
              <a:rPr lang="zh-CN" altLang="en-US" b="1" u="sng" dirty="0" smtClean="0"/>
              <a:t>愤怒</a:t>
            </a:r>
            <a:r>
              <a:rPr lang="zh-CN" altLang="en-US" dirty="0"/>
              <a:t>、</a:t>
            </a:r>
            <a:r>
              <a:rPr lang="zh-CN" altLang="en-US" b="1" u="sng" dirty="0" smtClean="0"/>
              <a:t>讨价还价</a:t>
            </a:r>
            <a:r>
              <a:rPr lang="zh-CN" altLang="en-US" dirty="0"/>
              <a:t>、</a:t>
            </a:r>
            <a:r>
              <a:rPr lang="zh-CN" altLang="en-US" b="1" u="sng" dirty="0" smtClean="0"/>
              <a:t>忧郁</a:t>
            </a:r>
            <a:r>
              <a:rPr lang="zh-CN" altLang="en-US" dirty="0"/>
              <a:t>、</a:t>
            </a:r>
            <a:r>
              <a:rPr lang="zh-CN" altLang="en-US" b="1" u="sng" dirty="0" smtClean="0"/>
              <a:t>接受</a:t>
            </a:r>
            <a:r>
              <a:rPr lang="zh-CN" altLang="en-US" dirty="0" smtClean="0"/>
              <a:t>等。需</a:t>
            </a:r>
            <a:r>
              <a:rPr lang="zh-CN" altLang="en-US" b="1" u="sng" dirty="0" smtClean="0"/>
              <a:t>按照阻抗处理的原则进行应对</a:t>
            </a:r>
            <a:r>
              <a:rPr lang="zh-CN" altLang="en-US" dirty="0" smtClean="0"/>
              <a:t>。</a:t>
            </a:r>
            <a:endParaRPr lang="en-US" altLang="zh-CN" dirty="0" smtClean="0"/>
          </a:p>
        </p:txBody>
      </p:sp>
      <p:sp>
        <p:nvSpPr>
          <p:cNvPr id="3" name="标题 2"/>
          <p:cNvSpPr>
            <a:spLocks noGrp="1"/>
          </p:cNvSpPr>
          <p:nvPr>
            <p:ph type="title"/>
          </p:nvPr>
        </p:nvSpPr>
        <p:spPr/>
        <p:txBody>
          <a:bodyPr>
            <a:normAutofit fontScale="90000"/>
          </a:bodyPr>
          <a:lstStyle/>
          <a:p>
            <a:r>
              <a:rPr lang="en-US" altLang="zh-CN" dirty="0" smtClean="0"/>
              <a:t>10.2 </a:t>
            </a:r>
            <a:r>
              <a:rPr lang="zh-CN" altLang="en-US" dirty="0" smtClean="0"/>
              <a:t>结案的过程</a:t>
            </a:r>
            <a:r>
              <a:rPr lang="en-US" altLang="zh-CN" dirty="0"/>
              <a:t/>
            </a:r>
            <a:br>
              <a:rPr lang="en-US" altLang="zh-CN" dirty="0"/>
            </a:br>
            <a:r>
              <a:rPr lang="en-US" altLang="zh-CN" dirty="0" smtClean="0"/>
              <a:t>10.2.3 </a:t>
            </a:r>
            <a:r>
              <a:rPr lang="zh-CN" altLang="en-US" dirty="0" smtClean="0"/>
              <a:t>双方的反应</a:t>
            </a:r>
            <a:r>
              <a:rPr lang="zh-CN" altLang="en-US" dirty="0" smtClean="0"/>
              <a:t>与应对</a:t>
            </a:r>
            <a:endParaRPr lang="zh-CN" altLang="en-US" dirty="0"/>
          </a:p>
        </p:txBody>
      </p:sp>
      <p:pic>
        <p:nvPicPr>
          <p:cNvPr id="1028" name="Picture 4" descr="http://www.iprcc.org.cn/pic/2009-08-26/1%281%2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27984" y="2852936"/>
            <a:ext cx="4572000" cy="30480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0" name="Picture 6" descr="http://cqsbepaper.cqnews.net/res/1/20090412/869123949905748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31159" y="2852936"/>
            <a:ext cx="4566294" cy="30480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819431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fade">
                                      <p:cBhvr>
                                        <p:cTn id="15" dur="500"/>
                                        <p:tgtEl>
                                          <p:spTgt spid="102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par>
                                <p:cTn id="21" presetID="2" presetClass="entr" presetSubtype="4" fill="hold" nodeType="withEffect">
                                  <p:stCondLst>
                                    <p:cond delay="0"/>
                                  </p:stCondLst>
                                  <p:childTnLst>
                                    <p:set>
                                      <p:cBhvr>
                                        <p:cTn id="22" dur="1" fill="hold">
                                          <p:stCondLst>
                                            <p:cond delay="0"/>
                                          </p:stCondLst>
                                        </p:cTn>
                                        <p:tgtEl>
                                          <p:spTgt spid="1030"/>
                                        </p:tgtEl>
                                        <p:attrNameLst>
                                          <p:attrName>style.visibility</p:attrName>
                                        </p:attrNameLst>
                                      </p:cBhvr>
                                      <p:to>
                                        <p:strVal val="visible"/>
                                      </p:to>
                                    </p:set>
                                    <p:anim calcmode="lin" valueType="num">
                                      <p:cBhvr additive="base">
                                        <p:cTn id="23" dur="500" fill="hold"/>
                                        <p:tgtEl>
                                          <p:spTgt spid="1030"/>
                                        </p:tgtEl>
                                        <p:attrNameLst>
                                          <p:attrName>ppt_x</p:attrName>
                                        </p:attrNameLst>
                                      </p:cBhvr>
                                      <p:tavLst>
                                        <p:tav tm="0">
                                          <p:val>
                                            <p:strVal val="#ppt_x"/>
                                          </p:val>
                                        </p:tav>
                                        <p:tav tm="100000">
                                          <p:val>
                                            <p:strVal val="#ppt_x"/>
                                          </p:val>
                                        </p:tav>
                                      </p:tavLst>
                                    </p:anim>
                                    <p:anim calcmode="lin" valueType="num">
                                      <p:cBhvr additive="base">
                                        <p:cTn id="24"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fontScale="90000"/>
          </a:bodyPr>
          <a:lstStyle/>
          <a:p>
            <a:r>
              <a:rPr lang="en-US" altLang="zh-CN" dirty="0" smtClean="0"/>
              <a:t>10.2 </a:t>
            </a:r>
            <a:r>
              <a:rPr lang="zh-CN" altLang="en-US" dirty="0" smtClean="0"/>
              <a:t>结案的过程</a:t>
            </a:r>
            <a:r>
              <a:rPr lang="en-US" altLang="zh-CN" dirty="0"/>
              <a:t/>
            </a:r>
            <a:br>
              <a:rPr lang="en-US" altLang="zh-CN" dirty="0"/>
            </a:br>
            <a:r>
              <a:rPr lang="en-US" altLang="zh-CN" dirty="0"/>
              <a:t>10.2.3 </a:t>
            </a:r>
            <a:r>
              <a:rPr lang="zh-CN" altLang="en-US" dirty="0" smtClean="0"/>
              <a:t>双方的反应</a:t>
            </a:r>
            <a:r>
              <a:rPr lang="zh-CN" altLang="en-US" dirty="0"/>
              <a:t>与应对</a:t>
            </a:r>
          </a:p>
        </p:txBody>
      </p:sp>
      <p:sp>
        <p:nvSpPr>
          <p:cNvPr id="4" name="内容占位符 1"/>
          <p:cNvSpPr txBox="1">
            <a:spLocks/>
          </p:cNvSpPr>
          <p:nvPr/>
        </p:nvSpPr>
        <p:spPr>
          <a:xfrm>
            <a:off x="323528" y="2420888"/>
            <a:ext cx="4032448" cy="4437112"/>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457200" indent="-457200">
              <a:buFont typeface="+mj-lt"/>
              <a:buAutoNum type="arabicPeriod" startAt="2"/>
            </a:pPr>
            <a:r>
              <a:rPr lang="zh-CN" altLang="en-US" dirty="0" smtClean="0"/>
              <a:t>社会工作者的反应：</a:t>
            </a:r>
            <a:endParaRPr lang="en-US" altLang="zh-CN" dirty="0" smtClean="0"/>
          </a:p>
          <a:p>
            <a:pPr marL="457200" indent="-457200">
              <a:buFont typeface="+mj-ea"/>
              <a:buAutoNum type="circleNumDbPlain"/>
            </a:pPr>
            <a:r>
              <a:rPr lang="zh-CN" altLang="en-US" dirty="0" smtClean="0"/>
              <a:t>因离别情绪产生</a:t>
            </a:r>
            <a:r>
              <a:rPr lang="zh-CN" altLang="en-US" b="1" u="sng" dirty="0" smtClean="0"/>
              <a:t>反移</a:t>
            </a:r>
            <a:r>
              <a:rPr lang="zh-CN" altLang="en-US" b="1" u="sng" dirty="0" smtClean="0"/>
              <a:t>情</a:t>
            </a:r>
            <a:r>
              <a:rPr lang="zh-CN" altLang="en-US" dirty="0" smtClean="0"/>
              <a:t>；</a:t>
            </a:r>
            <a:endParaRPr lang="en-US" altLang="zh-CN" dirty="0" smtClean="0"/>
          </a:p>
          <a:p>
            <a:pPr marL="457200" indent="-457200">
              <a:buFont typeface="+mj-ea"/>
              <a:buAutoNum type="circleNumDbPlain"/>
            </a:pPr>
            <a:endParaRPr lang="en-US" altLang="zh-CN" dirty="0" smtClean="0"/>
          </a:p>
          <a:p>
            <a:pPr marL="457200" indent="-457200">
              <a:buFont typeface="+mj-ea"/>
              <a:buAutoNum type="circleNumDbPlain"/>
            </a:pPr>
            <a:r>
              <a:rPr lang="zh-CN" altLang="en-US" dirty="0" smtClean="0"/>
              <a:t>基于同理的原因 ，社工可以</a:t>
            </a:r>
            <a:r>
              <a:rPr lang="zh-CN" altLang="en-US" b="1" u="sng" dirty="0" smtClean="0"/>
              <a:t>适当表达</a:t>
            </a:r>
            <a:r>
              <a:rPr lang="zh-CN" altLang="en-US" dirty="0" smtClean="0"/>
              <a:t>自己的分离情绪。但如果情绪过分强烈则可能阻碍结案工作进程，影响案主走向独立，这时需要及时</a:t>
            </a:r>
            <a:r>
              <a:rPr lang="zh-CN" altLang="en-US" b="1" u="sng" dirty="0" smtClean="0"/>
              <a:t>内省</a:t>
            </a:r>
            <a:r>
              <a:rPr lang="zh-CN" altLang="en-US" dirty="0" smtClean="0"/>
              <a:t>或接受</a:t>
            </a:r>
            <a:r>
              <a:rPr lang="zh-CN" altLang="en-US" b="1" u="sng" dirty="0" smtClean="0"/>
              <a:t>督导</a:t>
            </a:r>
            <a:r>
              <a:rPr lang="zh-CN" altLang="en-US" dirty="0" smtClean="0"/>
              <a:t>。</a:t>
            </a:r>
            <a:endParaRPr lang="zh-CN" altLang="en-US"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81128" y="3068960"/>
            <a:ext cx="4152900" cy="28479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601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Effect transition="in" filter="fade">
                                      <p:cBhvr>
                                        <p:cTn id="15" dur="500"/>
                                        <p:tgtEl>
                                          <p:spTgt spid="4">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smtClean="0"/>
              <a:t>讨论：现在再来看看该如何应答？</a:t>
            </a:r>
            <a:endParaRPr lang="zh-CN" altLang="en-US" dirty="0"/>
          </a:p>
        </p:txBody>
      </p:sp>
      <p:sp>
        <p:nvSpPr>
          <p:cNvPr id="4" name="内容占位符 3"/>
          <p:cNvSpPr txBox="1">
            <a:spLocks/>
          </p:cNvSpPr>
          <p:nvPr/>
        </p:nvSpPr>
        <p:spPr>
          <a:xfrm>
            <a:off x="539552" y="2348880"/>
            <a:ext cx="4176464" cy="4392488"/>
          </a:xfrm>
          <a:prstGeom prst="rect">
            <a:avLst/>
          </a:prstGeom>
        </p:spPr>
        <p:txBody>
          <a:bodyPr vert="horz" lIns="91440" tIns="45720" rIns="91440" bIns="45720" rtlCol="0">
            <a:normAutofit fontScale="92500" lnSpcReduction="1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zh-CN" altLang="en-US" dirty="0" smtClean="0"/>
              <a:t>针对</a:t>
            </a:r>
            <a:r>
              <a:rPr lang="zh-CN" altLang="en-US" dirty="0" smtClean="0"/>
              <a:t>结案期的案主提出以下的问题，分别应该如何予以</a:t>
            </a:r>
            <a:r>
              <a:rPr lang="zh-CN" altLang="en-US" dirty="0" smtClean="0"/>
              <a:t>应答？</a:t>
            </a:r>
            <a:endParaRPr lang="en-US" altLang="zh-CN" dirty="0" smtClean="0"/>
          </a:p>
          <a:p>
            <a:pPr marL="514350" indent="-514350">
              <a:buFont typeface="+mj-lt"/>
              <a:buAutoNum type="romanUcPeriod"/>
            </a:pPr>
            <a:r>
              <a:rPr lang="zh-CN" altLang="en-US" dirty="0" smtClean="0"/>
              <a:t>这么快就结束啦？再多聊几次嘛！</a:t>
            </a:r>
            <a:endParaRPr lang="en-US" altLang="zh-CN" dirty="0" smtClean="0"/>
          </a:p>
          <a:p>
            <a:pPr marL="514350" indent="-514350">
              <a:buFont typeface="+mj-lt"/>
              <a:buAutoNum type="romanUcPeriod"/>
            </a:pPr>
            <a:r>
              <a:rPr lang="zh-CN" altLang="en-US" dirty="0" smtClean="0"/>
              <a:t>啊？那我以后见不到你了怎么办？</a:t>
            </a:r>
            <a:endParaRPr lang="en-US" altLang="zh-CN" dirty="0" smtClean="0"/>
          </a:p>
          <a:p>
            <a:pPr marL="514350" indent="-514350">
              <a:buFont typeface="+mj-lt"/>
              <a:buAutoNum type="romanUcPeriod"/>
            </a:pPr>
            <a:r>
              <a:rPr lang="zh-CN" altLang="en-US" dirty="0" smtClean="0"/>
              <a:t>什么结案？只有让我满意了才能结束！</a:t>
            </a:r>
            <a:endParaRPr lang="en-US" altLang="zh-CN" dirty="0" smtClean="0"/>
          </a:p>
          <a:p>
            <a:pPr marL="514350" indent="-514350">
              <a:buFont typeface="+mj-lt"/>
              <a:buAutoNum type="romanUcPeriod"/>
            </a:pPr>
            <a:r>
              <a:rPr lang="zh-CN" altLang="en-US" dirty="0" smtClean="0"/>
              <a:t>老师，今天晚上到我家来，我亲自做饭给你吃嘛；</a:t>
            </a:r>
            <a:endParaRPr lang="en-US" altLang="zh-CN" dirty="0" smtClean="0"/>
          </a:p>
          <a:p>
            <a:pPr marL="514350" indent="-514350">
              <a:buFont typeface="+mj-lt"/>
              <a:buAutoNum type="romanUcPeriod"/>
            </a:pPr>
            <a:r>
              <a:rPr lang="zh-CN" altLang="en-US" dirty="0" smtClean="0"/>
              <a:t>小小薄礼，为表感谢，还请不要推辞啊！</a:t>
            </a:r>
            <a:endParaRPr lang="zh-CN" altLang="en-US" dirty="0"/>
          </a:p>
        </p:txBody>
      </p:sp>
      <p:sp>
        <p:nvSpPr>
          <p:cNvPr id="5" name="内容占位符 3"/>
          <p:cNvSpPr txBox="1">
            <a:spLocks/>
          </p:cNvSpPr>
          <p:nvPr/>
        </p:nvSpPr>
        <p:spPr>
          <a:xfrm>
            <a:off x="4860032" y="2520280"/>
            <a:ext cx="4176464" cy="4437112"/>
          </a:xfrm>
          <a:prstGeom prst="rect">
            <a:avLst/>
          </a:prstGeom>
        </p:spPr>
        <p:txBody>
          <a:bodyPr vert="horz" lIns="91440" tIns="45720" rIns="91440" bIns="45720" rtlCol="0">
            <a:normAutofit fontScale="85000" lnSpcReduction="2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514350" indent="-514350">
              <a:buFont typeface="+mj-lt"/>
              <a:buAutoNum type="romanUcPeriod"/>
            </a:pPr>
            <a:r>
              <a:rPr lang="zh-CN" altLang="en-US" dirty="0" smtClean="0"/>
              <a:t>谢谢你的青睐，我也很高兴你能满意我的服务。所以，真心盼望你能把这些成果用到今后的生活中！</a:t>
            </a:r>
            <a:endParaRPr lang="en-US" altLang="zh-CN" dirty="0"/>
          </a:p>
          <a:p>
            <a:pPr marL="514350" indent="-514350">
              <a:buFont typeface="+mj-lt"/>
              <a:buAutoNum type="romanUcPeriod"/>
            </a:pPr>
            <a:r>
              <a:rPr lang="zh-CN" altLang="en-US" dirty="0" smtClean="0"/>
              <a:t>我们不是永别，以后还会有见面机会。希望下次见到你时，会比我们在服务中过得更好！</a:t>
            </a:r>
            <a:endParaRPr lang="en-US" altLang="zh-CN" dirty="0" smtClean="0"/>
          </a:p>
          <a:p>
            <a:pPr marL="514350" indent="-514350">
              <a:buFont typeface="+mj-lt"/>
              <a:buAutoNum type="romanUcPeriod"/>
            </a:pPr>
            <a:r>
              <a:rPr lang="zh-CN" altLang="en-US" dirty="0" smtClean="0"/>
              <a:t>很能理解你的心情，如果你还有什么不满意之处，不妨对我说说，看看接下来有什么比我更好的途径可以帮到你？</a:t>
            </a:r>
            <a:endParaRPr lang="en-US" altLang="zh-CN" dirty="0" smtClean="0"/>
          </a:p>
          <a:p>
            <a:pPr marL="514350" indent="-514350">
              <a:buFont typeface="+mj-lt"/>
              <a:buAutoNum type="romanUcPeriod"/>
            </a:pPr>
            <a:r>
              <a:rPr lang="zh-CN" altLang="en-US" dirty="0" smtClean="0"/>
              <a:t>谢谢你的盛情，不过感觉你还有什么话想说，方便的话可以现在告诉我吗？</a:t>
            </a:r>
            <a:endParaRPr lang="en-US" altLang="zh-CN" dirty="0" smtClean="0"/>
          </a:p>
          <a:p>
            <a:pPr marL="514350" indent="-514350">
              <a:buFont typeface="+mj-lt"/>
              <a:buAutoNum type="romanUcPeriod"/>
            </a:pPr>
            <a:r>
              <a:rPr lang="zh-CN" altLang="en-US" dirty="0" smtClean="0"/>
              <a:t>感谢你的好意。只是我们有工作守则，希望你能理解！</a:t>
            </a:r>
            <a:endParaRPr lang="en-US" altLang="zh-CN" dirty="0" smtClean="0"/>
          </a:p>
          <a:p>
            <a:pPr marL="514350" indent="-514350">
              <a:buFont typeface="+mj-lt"/>
              <a:buAutoNum type="romanUcPeriod"/>
            </a:pPr>
            <a:endParaRPr lang="zh-CN" altLang="en-US" dirty="0"/>
          </a:p>
        </p:txBody>
      </p:sp>
    </p:spTree>
    <p:extLst>
      <p:ext uri="{BB962C8B-B14F-4D97-AF65-F5344CB8AC3E}">
        <p14:creationId xmlns:p14="http://schemas.microsoft.com/office/powerpoint/2010/main" val="2400416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1" end="1"/>
                                            </p:txEl>
                                          </p:spTgt>
                                        </p:tgtEl>
                                        <p:attrNameLst>
                                          <p:attrName>style.visibility</p:attrName>
                                        </p:attrNameLst>
                                      </p:cBhvr>
                                      <p:to>
                                        <p:strVal val="visible"/>
                                      </p:to>
                                    </p:set>
                                    <p:animEffect transition="in" filter="fade">
                                      <p:cBhvr>
                                        <p:cTn id="37" dur="500"/>
                                        <p:tgtEl>
                                          <p:spTgt spid="5">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xEl>
                                              <p:pRg st="2" end="2"/>
                                            </p:txEl>
                                          </p:spTgt>
                                        </p:tgtEl>
                                        <p:attrNameLst>
                                          <p:attrName>style.visibility</p:attrName>
                                        </p:attrNameLst>
                                      </p:cBhvr>
                                      <p:to>
                                        <p:strVal val="visible"/>
                                      </p:to>
                                    </p:set>
                                    <p:animEffect transition="in" filter="fade">
                                      <p:cBhvr>
                                        <p:cTn id="42" dur="500"/>
                                        <p:tgtEl>
                                          <p:spTgt spid="5">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txEl>
                                              <p:pRg st="3" end="3"/>
                                            </p:txEl>
                                          </p:spTgt>
                                        </p:tgtEl>
                                        <p:attrNameLst>
                                          <p:attrName>style.visibility</p:attrName>
                                        </p:attrNameLst>
                                      </p:cBhvr>
                                      <p:to>
                                        <p:strVal val="visible"/>
                                      </p:to>
                                    </p:set>
                                    <p:animEffect transition="in" filter="fade">
                                      <p:cBhvr>
                                        <p:cTn id="47" dur="500"/>
                                        <p:tgtEl>
                                          <p:spTgt spid="5">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
                                            <p:txEl>
                                              <p:pRg st="4" end="4"/>
                                            </p:txEl>
                                          </p:spTgt>
                                        </p:tgtEl>
                                        <p:attrNameLst>
                                          <p:attrName>style.visibility</p:attrName>
                                        </p:attrNameLst>
                                      </p:cBhvr>
                                      <p:to>
                                        <p:strVal val="visible"/>
                                      </p:to>
                                    </p:set>
                                    <p:animEffect transition="in" filter="fade">
                                      <p:cBhvr>
                                        <p:cTn id="52"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fontScale="90000"/>
          </a:bodyPr>
          <a:lstStyle/>
          <a:p>
            <a:r>
              <a:rPr lang="en-US" altLang="zh-CN" dirty="0" smtClean="0"/>
              <a:t>10.2 </a:t>
            </a:r>
            <a:r>
              <a:rPr lang="zh-CN" altLang="en-US" dirty="0" smtClean="0"/>
              <a:t>结案的过程</a:t>
            </a:r>
            <a:r>
              <a:rPr lang="en-US" altLang="zh-CN" dirty="0"/>
              <a:t/>
            </a:r>
            <a:br>
              <a:rPr lang="en-US" altLang="zh-CN" dirty="0"/>
            </a:br>
            <a:r>
              <a:rPr lang="en-US" altLang="zh-CN" dirty="0" smtClean="0"/>
              <a:t>10.2.4 </a:t>
            </a:r>
            <a:r>
              <a:rPr lang="zh-CN" altLang="en-US" dirty="0" smtClean="0"/>
              <a:t>结案</a:t>
            </a:r>
            <a:r>
              <a:rPr lang="zh-CN" altLang="en-US" dirty="0" smtClean="0"/>
              <a:t>的一般步骤</a:t>
            </a:r>
            <a:endParaRPr lang="zh-CN" altLang="en-US" dirty="0"/>
          </a:p>
        </p:txBody>
      </p:sp>
      <p:sp>
        <p:nvSpPr>
          <p:cNvPr id="4" name="内容占位符 3"/>
          <p:cNvSpPr>
            <a:spLocks noGrp="1"/>
          </p:cNvSpPr>
          <p:nvPr>
            <p:ph idx="1"/>
          </p:nvPr>
        </p:nvSpPr>
        <p:spPr>
          <a:xfrm>
            <a:off x="611560" y="2492896"/>
            <a:ext cx="8064896" cy="4176464"/>
          </a:xfrm>
        </p:spPr>
        <p:txBody>
          <a:bodyPr>
            <a:normAutofit/>
          </a:bodyPr>
          <a:lstStyle/>
          <a:p>
            <a:pPr marL="457200" indent="-457200">
              <a:buFont typeface="+mj-lt"/>
              <a:buAutoNum type="arabicPeriod"/>
            </a:pPr>
            <a:r>
              <a:rPr lang="zh-CN" altLang="en-US" dirty="0" smtClean="0"/>
              <a:t>提前通知结案时间。告知案主服务将要接近尾声；</a:t>
            </a:r>
            <a:endParaRPr lang="en-US" altLang="zh-CN" dirty="0" smtClean="0"/>
          </a:p>
          <a:p>
            <a:pPr marL="457200" indent="-457200">
              <a:buFont typeface="+mj-lt"/>
              <a:buAutoNum type="arabicPeriod"/>
            </a:pPr>
            <a:r>
              <a:rPr lang="zh-CN" altLang="en-US" dirty="0" smtClean="0"/>
              <a:t>过程的回顾与总结</a:t>
            </a:r>
            <a:r>
              <a:rPr lang="zh-CN" altLang="en-US" dirty="0" smtClean="0"/>
              <a:t>。</a:t>
            </a:r>
            <a:endParaRPr lang="en-US" altLang="zh-CN" dirty="0" smtClean="0"/>
          </a:p>
          <a:p>
            <a:pPr marL="457200" indent="-457200">
              <a:buFont typeface="+mj-lt"/>
              <a:buAutoNum type="arabicPeriod"/>
            </a:pPr>
            <a:r>
              <a:rPr lang="zh-CN" altLang="en-US" dirty="0" smtClean="0"/>
              <a:t>稳定</a:t>
            </a:r>
            <a:r>
              <a:rPr lang="zh-CN" altLang="en-US" dirty="0" smtClean="0"/>
              <a:t>与增强案主的改变，为走进现实生活</a:t>
            </a:r>
            <a:r>
              <a:rPr lang="zh-CN" altLang="en-US" dirty="0" smtClean="0"/>
              <a:t>作准备；</a:t>
            </a:r>
            <a:endParaRPr lang="en-US" altLang="zh-CN" dirty="0" smtClean="0"/>
          </a:p>
          <a:p>
            <a:pPr marL="457200" indent="-457200">
              <a:buFont typeface="+mj-lt"/>
              <a:buAutoNum type="arabicPeriod"/>
            </a:pPr>
            <a:r>
              <a:rPr lang="zh-CN" altLang="en-US" dirty="0" smtClean="0"/>
              <a:t>工作双方彼此回馈。主要指社工和案主的互相评价；</a:t>
            </a:r>
            <a:endParaRPr lang="en-US" altLang="zh-CN" dirty="0" smtClean="0"/>
          </a:p>
          <a:p>
            <a:pPr marL="457200" indent="-457200">
              <a:buFont typeface="+mj-lt"/>
              <a:buAutoNum type="arabicPeriod"/>
            </a:pPr>
            <a:r>
              <a:rPr lang="zh-CN" altLang="en-US" dirty="0" smtClean="0"/>
              <a:t>处理分离情绪和未终</a:t>
            </a:r>
            <a:r>
              <a:rPr lang="zh-CN" altLang="en-US" dirty="0" smtClean="0"/>
              <a:t>事宜；</a:t>
            </a:r>
            <a:endParaRPr lang="en-US" altLang="zh-CN" dirty="0" smtClean="0"/>
          </a:p>
          <a:p>
            <a:pPr marL="457200" indent="-457200">
              <a:buFont typeface="+mj-lt"/>
              <a:buAutoNum type="arabicPeriod"/>
            </a:pPr>
            <a:r>
              <a:rPr lang="zh-CN" altLang="en-US" dirty="0" smtClean="0"/>
              <a:t>运用仪式结束工作（如拍手、鼓掌</a:t>
            </a:r>
            <a:r>
              <a:rPr lang="zh-CN" altLang="en-US" dirty="0" smtClean="0"/>
              <a:t>）</a:t>
            </a:r>
            <a:r>
              <a:rPr lang="zh-CN" altLang="en-US" dirty="0"/>
              <a:t>；</a:t>
            </a:r>
            <a:endParaRPr lang="en-US" altLang="zh-CN" dirty="0" smtClean="0"/>
          </a:p>
          <a:p>
            <a:pPr marL="457200" indent="-457200">
              <a:buFont typeface="+mj-lt"/>
              <a:buAutoNum type="arabicPeriod"/>
            </a:pPr>
            <a:r>
              <a:rPr lang="zh-CN" altLang="en-US" dirty="0" smtClean="0"/>
              <a:t>做好结案记录。</a:t>
            </a:r>
            <a:endParaRPr lang="en-US" altLang="zh-CN" dirty="0" smtClean="0"/>
          </a:p>
          <a:p>
            <a:pPr marL="457200" indent="-457200">
              <a:buFont typeface="+mj-lt"/>
              <a:buAutoNum type="arabicPeriod"/>
            </a:pPr>
            <a:endParaRPr lang="zh-CN" altLang="en-US" dirty="0"/>
          </a:p>
        </p:txBody>
      </p:sp>
    </p:spTree>
    <p:extLst>
      <p:ext uri="{BB962C8B-B14F-4D97-AF65-F5344CB8AC3E}">
        <p14:creationId xmlns:p14="http://schemas.microsoft.com/office/powerpoint/2010/main" val="2767689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Effect transition="in" filter="fade">
                                      <p:cBhvr>
                                        <p:cTn id="31"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1695</TotalTime>
  <Words>933</Words>
  <Application>Microsoft Office PowerPoint</Application>
  <PresentationFormat>全屏显示(4:3)</PresentationFormat>
  <Paragraphs>80</Paragraphs>
  <Slides>11</Slides>
  <Notes>0</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波形</vt:lpstr>
      <vt:lpstr>社会工作基本理论与实务 第10章 评估与结案</vt:lpstr>
      <vt:lpstr>本节课程内容概要</vt:lpstr>
      <vt:lpstr>讨论：在结案时遇到案主如下反应， 社工该怎样应对？</vt:lpstr>
      <vt:lpstr>10.2 结案的过程 10.2.1 结案的涵义</vt:lpstr>
      <vt:lpstr>10.2 结案的过程 10.2.2 结案的类型</vt:lpstr>
      <vt:lpstr>10.2 结案的过程 10.2.3 双方的反应与应对</vt:lpstr>
      <vt:lpstr>10.2 结案的过程 10.2.3 双方的反应与应对</vt:lpstr>
      <vt:lpstr>讨论：现在再来看看该如何应答？</vt:lpstr>
      <vt:lpstr>10.2 结案的过程 10.2.4 结案的一般步骤</vt:lpstr>
      <vt:lpstr>示范：模拟结案的过程</vt:lpstr>
      <vt:lpstr>本次课程小结：结案的过程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社会工作实务过程 第12单元 评估与结案</dc:title>
  <dc:creator>mac</dc:creator>
  <cp:lastModifiedBy>Windows 用户</cp:lastModifiedBy>
  <cp:revision>101</cp:revision>
  <dcterms:created xsi:type="dcterms:W3CDTF">2014-04-19T09:55:29Z</dcterms:created>
  <dcterms:modified xsi:type="dcterms:W3CDTF">2018-05-06T21:32:08Z</dcterms:modified>
</cp:coreProperties>
</file>