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2013/11/6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标题 1"/>
          <p:cNvSpPr>
            <a:spLocks noGrp="1" noChangeArrowheads="1"/>
          </p:cNvSpPr>
          <p:nvPr>
            <p:ph type="ctrTitle"/>
          </p:nvPr>
        </p:nvSpPr>
        <p:spPr>
          <a:xfrm>
            <a:off x="3500438" y="4357688"/>
            <a:ext cx="5357812" cy="923925"/>
          </a:xfrm>
        </p:spPr>
        <p:txBody>
          <a:bodyPr/>
          <a:lstStyle/>
          <a:p>
            <a:pPr marL="0" indent="0" algn="l" eaLnBrk="1" hangingPunct="1"/>
            <a:r>
              <a:rPr lang="zh-CN" altLang="en-US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拔模角度</a:t>
            </a:r>
          </a:p>
        </p:txBody>
      </p:sp>
      <p:sp>
        <p:nvSpPr>
          <p:cNvPr id="3076" name="图片占位符 2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0"/>
            <a:ext cx="5786438" cy="407193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zh-CN" altLang="en-US" sz="1200" kern="1200" smtClean="0">
              <a:solidFill>
                <a:srgbClr val="898989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 idx="4294967295"/>
          </p:nvPr>
        </p:nvSpPr>
        <p:spPr>
          <a:xfrm>
            <a:off x="285750" y="142875"/>
            <a:ext cx="8858250" cy="642938"/>
          </a:xfrm>
        </p:spPr>
        <p:txBody>
          <a:bodyPr/>
          <a:lstStyle/>
          <a:p>
            <a:pPr algn="l"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拔模角度</a:t>
            </a: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</a:rPr>
              <a:t>脱模斜度</a:t>
            </a:r>
            <a:endParaRPr lang="zh-CN" altLang="zh-CN" sz="28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339" name="矩形 2"/>
          <p:cNvSpPr>
            <a:spLocks noChangeArrowheads="1"/>
          </p:cNvSpPr>
          <p:nvPr/>
        </p:nvSpPr>
        <p:spPr bwMode="auto">
          <a:xfrm>
            <a:off x="179388" y="1160463"/>
            <a:ext cx="83883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200"/>
              <a:t>为便于脱模，塑料制品壁在出模方向上应具有倾斜角度α，其值以度数表示</a:t>
            </a:r>
            <a:r>
              <a:rPr lang="zh-CN" altLang="en-US" sz="3200"/>
              <a:t>。</a:t>
            </a:r>
            <a:r>
              <a:rPr lang="en-US" altLang="zh-CN" sz="3200"/>
              <a:t>    </a:t>
            </a:r>
            <a:endParaRPr lang="zh-CN" altLang="en-US" sz="3200"/>
          </a:p>
        </p:txBody>
      </p:sp>
      <p:pic>
        <p:nvPicPr>
          <p:cNvPr id="14340" name="Picture 3" descr="G:\WORK\3DDL文档资料\PPT教案\结构设计\图片\QQ截图20130628151157.png"/>
          <p:cNvPicPr>
            <a:picLocks noChangeAspect="1" noChangeArrowheads="1"/>
          </p:cNvPicPr>
          <p:nvPr/>
        </p:nvPicPr>
        <p:blipFill>
          <a:blip r:embed="rId2" cstate="print"/>
          <a:srcRect l="5016" r="3790"/>
          <a:stretch>
            <a:fillRect/>
          </a:stretch>
        </p:blipFill>
        <p:spPr bwMode="auto">
          <a:xfrm>
            <a:off x="226953" y="2714625"/>
            <a:ext cx="4125969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G:\WORK\3DDL文档资料\PPT教案\结构设计\图片\QQ截图2013062815110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2714625"/>
            <a:ext cx="4602162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6975" y="3716338"/>
            <a:ext cx="4137025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标题 1"/>
          <p:cNvSpPr txBox="1">
            <a:spLocks/>
          </p:cNvSpPr>
          <p:nvPr/>
        </p:nvSpPr>
        <p:spPr bwMode="auto">
          <a:xfrm>
            <a:off x="285750" y="142875"/>
            <a:ext cx="88582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914400" indent="-914400" eaLnBrk="0" hangingPunct="0">
              <a:defRPr/>
            </a:pPr>
            <a:r>
              <a:rPr lang="zh-CN" altLang="en-US" sz="28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+mj-cs"/>
                <a:sym typeface="Calibri" pitchFamily="34" charset="0"/>
              </a:rPr>
              <a:t>脱模斜度确定要点</a:t>
            </a:r>
            <a:endParaRPr lang="zh-CN" altLang="zh-CN" sz="2800" b="1" kern="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  <a:cs typeface="+mj-cs"/>
              <a:sym typeface="Calibri" pitchFamily="34" charset="0"/>
            </a:endParaRPr>
          </a:p>
        </p:txBody>
      </p:sp>
      <p:sp>
        <p:nvSpPr>
          <p:cNvPr id="15365" name="矩形 4"/>
          <p:cNvSpPr>
            <a:spLocks noChangeArrowheads="1"/>
          </p:cNvSpPr>
          <p:nvPr/>
        </p:nvSpPr>
        <p:spPr bwMode="auto">
          <a:xfrm>
            <a:off x="0" y="1016000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/>
            <a:r>
              <a:rPr lang="en-US" altLang="zh-CN" sz="2800" dirty="0"/>
              <a:t>   </a:t>
            </a:r>
            <a:r>
              <a:rPr lang="zh-CN" altLang="zh-CN" sz="2800" dirty="0"/>
              <a:t>脱模角的大小是没有一定的准则，多数是凭经验和依照产品的深度来决定。此外，成型的方式，壁厚和塑料的选择也在考虑之列。一般来讲，对模塑产品的任何一个侧壁，都需有一定量的脱模斜度，以便产品从模具中取出。</a:t>
            </a:r>
            <a:r>
              <a:rPr lang="en-US" altLang="zh-CN" sz="2800" dirty="0"/>
              <a:t>       </a:t>
            </a:r>
          </a:p>
          <a:p>
            <a:pPr indent="457200"/>
            <a:r>
              <a:rPr lang="en-US" altLang="zh-CN" sz="2800" dirty="0"/>
              <a:t>   </a:t>
            </a:r>
            <a:r>
              <a:rPr lang="zh-CN" altLang="zh-CN" sz="2800" dirty="0"/>
              <a:t>脱模斜度的大小可在0.2°至数度间变化，视周围条件而定，一般以0.5°至1°间比较理想。</a:t>
            </a:r>
            <a:endParaRPr lang="zh-CN" altLang="en-US" sz="2800" dirty="0"/>
          </a:p>
        </p:txBody>
      </p:sp>
      <p:sp>
        <p:nvSpPr>
          <p:cNvPr id="15366" name="矩形 5"/>
          <p:cNvSpPr>
            <a:spLocks noChangeArrowheads="1"/>
          </p:cNvSpPr>
          <p:nvPr/>
        </p:nvSpPr>
        <p:spPr bwMode="auto">
          <a:xfrm>
            <a:off x="0" y="3917950"/>
            <a:ext cx="52197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en-US" altLang="zh-CN" sz="2800" dirty="0">
                <a:solidFill>
                  <a:srgbClr val="FF0000"/>
                </a:solidFill>
              </a:rPr>
              <a:t>    1. </a:t>
            </a:r>
            <a:r>
              <a:rPr lang="zh-CN" altLang="zh-CN" sz="2800" dirty="0">
                <a:solidFill>
                  <a:srgbClr val="FF0000"/>
                </a:solidFill>
              </a:rPr>
              <a:t>取斜度的方向，一般内孔以小端准，符合图样，斜度由扩大方向取得，外形以大端为准，符合图样，斜度由缩小方向取得。</a:t>
            </a:r>
            <a:r>
              <a:rPr lang="zh-CN" altLang="zh-CN" sz="2800" dirty="0"/>
              <a:t>如下图</a:t>
            </a:r>
            <a:r>
              <a:rPr lang="zh-CN" altLang="en-US" sz="2800" dirty="0"/>
              <a:t>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 bwMode="auto">
          <a:xfrm>
            <a:off x="285750" y="142875"/>
            <a:ext cx="88582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914400" indent="-914400" eaLnBrk="0" hangingPunct="0">
              <a:defRPr/>
            </a:pPr>
            <a:endParaRPr lang="zh-CN" altLang="zh-CN" sz="2800" b="1" kern="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  <a:cs typeface="+mj-cs"/>
              <a:sym typeface="Calibri" pitchFamily="34" charset="0"/>
            </a:endParaRPr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263466" y="1123950"/>
            <a:ext cx="8617068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514350" indent="-514350" eaLnBrk="0" hangingPunct="0">
              <a:spcBef>
                <a:spcPts val="500"/>
              </a:spcBef>
              <a:spcAft>
                <a:spcPts val="500"/>
              </a:spcAft>
              <a:buFont typeface="Calibri" pitchFamily="34" charset="0"/>
              <a:buAutoNum type="arabicPeriod" startAt="2"/>
            </a:pPr>
            <a:r>
              <a:rPr lang="zh-CN" altLang="en-US" sz="2800" dirty="0">
                <a:solidFill>
                  <a:srgbClr val="FF0000"/>
                </a:solidFill>
                <a:ea typeface="仿宋_GB2312"/>
                <a:cs typeface="仿宋_GB2312"/>
              </a:rPr>
              <a:t>凡塑件精度要求高的，应选用较小的脱模斜度。</a:t>
            </a:r>
            <a:endParaRPr lang="zh-CN" altLang="en-US" sz="2800" dirty="0">
              <a:solidFill>
                <a:srgbClr val="FF0000"/>
              </a:solidFill>
            </a:endParaRPr>
          </a:p>
          <a:p>
            <a:pPr marL="514350" indent="-514350" eaLnBrk="0" hangingPunct="0">
              <a:spcBef>
                <a:spcPts val="500"/>
              </a:spcBef>
              <a:spcAft>
                <a:spcPts val="500"/>
              </a:spcAft>
              <a:buFont typeface="Calibri" pitchFamily="34" charset="0"/>
              <a:buAutoNum type="arabicPeriod" startAt="2"/>
            </a:pPr>
            <a:r>
              <a:rPr lang="zh-CN" altLang="en-US" sz="2800" dirty="0">
                <a:solidFill>
                  <a:srgbClr val="FF0000"/>
                </a:solidFill>
                <a:ea typeface="仿宋_GB2312"/>
                <a:cs typeface="仿宋_GB2312"/>
              </a:rPr>
              <a:t>凡较高、较大的尺寸，应选用较小的脱模斜度。</a:t>
            </a:r>
            <a:endParaRPr lang="zh-CN" altLang="en-US" sz="2800" dirty="0">
              <a:solidFill>
                <a:srgbClr val="FF0000"/>
              </a:solidFill>
            </a:endParaRPr>
          </a:p>
          <a:p>
            <a:pPr marL="514350" indent="-514350" eaLnBrk="0" hangingPunct="0">
              <a:spcBef>
                <a:spcPts val="500"/>
              </a:spcBef>
              <a:spcAft>
                <a:spcPts val="500"/>
              </a:spcAft>
              <a:buFont typeface="Calibri" pitchFamily="34" charset="0"/>
              <a:buAutoNum type="arabicPeriod" startAt="2"/>
            </a:pPr>
            <a:r>
              <a:rPr lang="zh-CN" altLang="en-US" sz="2800" dirty="0">
                <a:solidFill>
                  <a:srgbClr val="FF0000"/>
                </a:solidFill>
                <a:ea typeface="仿宋_GB2312"/>
                <a:cs typeface="仿宋_GB2312"/>
              </a:rPr>
              <a:t>塑件的收缩率大的，应选用较大的斜度值。</a:t>
            </a:r>
            <a:endParaRPr lang="zh-CN" altLang="en-US" sz="2800" dirty="0">
              <a:solidFill>
                <a:srgbClr val="FF0000"/>
              </a:solidFill>
            </a:endParaRPr>
          </a:p>
          <a:p>
            <a:pPr marL="514350" indent="-514350" eaLnBrk="0" hangingPunct="0">
              <a:spcBef>
                <a:spcPts val="500"/>
              </a:spcBef>
              <a:spcAft>
                <a:spcPts val="500"/>
              </a:spcAft>
              <a:buFont typeface="Calibri" pitchFamily="34" charset="0"/>
              <a:buAutoNum type="arabicPeriod" startAt="2"/>
            </a:pPr>
            <a:r>
              <a:rPr lang="zh-CN" altLang="en-US" sz="2800" dirty="0">
                <a:solidFill>
                  <a:srgbClr val="FF0000"/>
                </a:solidFill>
                <a:ea typeface="仿宋_GB2312"/>
                <a:cs typeface="仿宋_GB2312"/>
              </a:rPr>
              <a:t>塑件壁厚较厚时，会使成型收缩增大，脱模斜度应采用较大的数值。</a:t>
            </a:r>
            <a:endParaRPr lang="zh-CN" altLang="en-US" sz="2800" dirty="0">
              <a:solidFill>
                <a:srgbClr val="FF0000"/>
              </a:solidFill>
            </a:endParaRPr>
          </a:p>
          <a:p>
            <a:pPr marL="514350" indent="-514350" eaLnBrk="0" hangingPunct="0">
              <a:spcBef>
                <a:spcPts val="500"/>
              </a:spcBef>
              <a:spcAft>
                <a:spcPts val="500"/>
              </a:spcAft>
              <a:buFont typeface="Calibri" pitchFamily="34" charset="0"/>
              <a:buAutoNum type="arabicPeriod" startAt="2"/>
            </a:pPr>
            <a:r>
              <a:rPr lang="zh-CN" altLang="en-US" sz="2800" dirty="0">
                <a:solidFill>
                  <a:srgbClr val="010101"/>
                </a:solidFill>
                <a:ea typeface="仿宋_GB2312"/>
                <a:cs typeface="仿宋_GB2312"/>
              </a:rPr>
              <a:t>一般情况下，脱模斜度不包括在塑件公差范围内。</a:t>
            </a:r>
            <a:endParaRPr lang="en-US" altLang="zh-CN" sz="2800" dirty="0"/>
          </a:p>
          <a:p>
            <a:pPr marL="514350" indent="-514350" eaLnBrk="0" hangingPunct="0">
              <a:spcBef>
                <a:spcPts val="500"/>
              </a:spcBef>
              <a:spcAft>
                <a:spcPts val="500"/>
              </a:spcAft>
              <a:buFont typeface="Calibri" pitchFamily="34" charset="0"/>
              <a:buAutoNum type="arabicPeriod" startAt="2"/>
            </a:pPr>
            <a:r>
              <a:rPr lang="zh-CN" altLang="en-US" sz="2800" dirty="0">
                <a:solidFill>
                  <a:srgbClr val="FF0000"/>
                </a:solidFill>
                <a:ea typeface="仿宋_GB2312"/>
                <a:cs typeface="仿宋_GB2312"/>
              </a:rPr>
              <a:t>透明件脱模斜度应加大，以免引起划伤。一般情况下</a:t>
            </a:r>
            <a:r>
              <a:rPr lang="en-US" altLang="zh-CN" sz="2800" dirty="0">
                <a:solidFill>
                  <a:srgbClr val="FF0000"/>
                </a:solidFill>
                <a:ea typeface="仿宋_GB2312"/>
                <a:cs typeface="仿宋_GB2312"/>
              </a:rPr>
              <a:t>PS</a:t>
            </a:r>
            <a:r>
              <a:rPr lang="zh-CN" altLang="en-US" sz="2800" dirty="0">
                <a:solidFill>
                  <a:srgbClr val="FF0000"/>
                </a:solidFill>
                <a:ea typeface="仿宋_GB2312"/>
                <a:cs typeface="仿宋_GB2312"/>
              </a:rPr>
              <a:t>料脱模斜度应大于</a:t>
            </a:r>
            <a:r>
              <a:rPr lang="en-US" altLang="zh-CN" sz="2800" dirty="0">
                <a:solidFill>
                  <a:srgbClr val="FF0000"/>
                </a:solidFill>
                <a:ea typeface="仿宋_GB2312"/>
                <a:cs typeface="仿宋_GB2312"/>
              </a:rPr>
              <a:t>3</a:t>
            </a:r>
            <a:r>
              <a:rPr lang="en-US" altLang="zh-CN" sz="2800" dirty="0">
                <a:solidFill>
                  <a:srgbClr val="FF0000"/>
                </a:solidFill>
                <a:cs typeface="Arial" pitchFamily="34" charset="0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ea typeface="仿宋_GB2312"/>
                <a:cs typeface="仿宋_GB2312"/>
              </a:rPr>
              <a:t>，</a:t>
            </a:r>
            <a:r>
              <a:rPr lang="en-US" altLang="zh-CN" sz="2800" dirty="0">
                <a:solidFill>
                  <a:srgbClr val="FF0000"/>
                </a:solidFill>
                <a:ea typeface="仿宋_GB2312"/>
                <a:cs typeface="仿宋_GB2312"/>
              </a:rPr>
              <a:t>ABS</a:t>
            </a:r>
            <a:r>
              <a:rPr lang="zh-CN" altLang="en-US" sz="2800" dirty="0">
                <a:solidFill>
                  <a:srgbClr val="FF0000"/>
                </a:solidFill>
                <a:ea typeface="仿宋_GB2312"/>
                <a:cs typeface="仿宋_GB2312"/>
              </a:rPr>
              <a:t>及</a:t>
            </a:r>
            <a:r>
              <a:rPr lang="en-US" altLang="zh-CN" sz="2800" dirty="0">
                <a:solidFill>
                  <a:srgbClr val="FF0000"/>
                </a:solidFill>
                <a:ea typeface="仿宋_GB2312"/>
                <a:cs typeface="仿宋_GB2312"/>
              </a:rPr>
              <a:t>PC</a:t>
            </a:r>
            <a:r>
              <a:rPr lang="zh-CN" altLang="en-US" sz="2800" dirty="0">
                <a:solidFill>
                  <a:srgbClr val="FF0000"/>
                </a:solidFill>
                <a:ea typeface="仿宋_GB2312"/>
                <a:cs typeface="仿宋_GB2312"/>
              </a:rPr>
              <a:t>料脱模斜度应大于</a:t>
            </a:r>
            <a:r>
              <a:rPr lang="en-US" altLang="zh-CN" sz="2800" dirty="0">
                <a:solidFill>
                  <a:srgbClr val="FF0000"/>
                </a:solidFill>
                <a:ea typeface="仿宋_GB2312"/>
                <a:cs typeface="仿宋_GB2312"/>
              </a:rPr>
              <a:t>2</a:t>
            </a:r>
            <a:r>
              <a:rPr lang="en-US" altLang="zh-CN" sz="2800" dirty="0">
                <a:solidFill>
                  <a:srgbClr val="FF0000"/>
                </a:solidFill>
                <a:cs typeface="Arial" pitchFamily="34" charset="0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cs typeface="Arial" pitchFamily="34" charset="0"/>
              </a:rPr>
              <a:t>。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日期占位符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D760FDB-0250-4679-9E23-772EAAEA8AD3}" type="datetime1">
              <a:rPr lang="zh-CN" altLang="en-US" smtClean="0"/>
              <a:pPr/>
              <a:t>2013/11/6</a:t>
            </a:fld>
            <a:endParaRPr lang="zh-CN" altLang="en-US" sz="1800" smtClean="0">
              <a:solidFill>
                <a:schemeClr val="tx1"/>
              </a:solidFill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285750" y="142875"/>
            <a:ext cx="88582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914400" indent="-914400" eaLnBrk="0" hangingPunct="0">
              <a:defRPr/>
            </a:pPr>
            <a:endParaRPr lang="zh-CN" altLang="zh-CN" sz="2800" b="1" kern="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  <a:cs typeface="+mj-cs"/>
              <a:sym typeface="Calibri" pitchFamily="34" charset="0"/>
            </a:endParaRPr>
          </a:p>
        </p:txBody>
      </p:sp>
      <p:sp>
        <p:nvSpPr>
          <p:cNvPr id="17412" name="矩形 4"/>
          <p:cNvSpPr>
            <a:spLocks noChangeArrowheads="1"/>
          </p:cNvSpPr>
          <p:nvPr/>
        </p:nvSpPr>
        <p:spPr bwMode="auto">
          <a:xfrm>
            <a:off x="336492" y="1720850"/>
            <a:ext cx="839799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 eaLnBrk="0" hangingPunct="0">
              <a:spcBef>
                <a:spcPts val="500"/>
              </a:spcBef>
              <a:spcAft>
                <a:spcPts val="500"/>
              </a:spcAft>
              <a:buFont typeface="Calibri" pitchFamily="34" charset="0"/>
              <a:buAutoNum type="arabicPeriod" startAt="8"/>
            </a:pPr>
            <a:r>
              <a:rPr lang="zh-CN" altLang="en-US" sz="2800" dirty="0">
                <a:solidFill>
                  <a:srgbClr val="010101"/>
                </a:solidFill>
                <a:ea typeface="仿宋_GB2312"/>
                <a:cs typeface="仿宋_GB2312"/>
              </a:rPr>
              <a:t>带革纹、喷砂等外观处理的塑件侧壁应加</a:t>
            </a:r>
            <a:r>
              <a:rPr lang="en-US" altLang="zh-CN" sz="2800" dirty="0">
                <a:solidFill>
                  <a:srgbClr val="010101"/>
                </a:solidFill>
                <a:ea typeface="仿宋_GB2312"/>
                <a:cs typeface="仿宋_GB2312"/>
              </a:rPr>
              <a:t>3</a:t>
            </a:r>
            <a:r>
              <a:rPr lang="en-US" altLang="zh-CN" sz="2800" dirty="0">
                <a:solidFill>
                  <a:srgbClr val="010101"/>
                </a:solidFill>
                <a:cs typeface="Arial" pitchFamily="34" charset="0"/>
              </a:rPr>
              <a:t>°~</a:t>
            </a:r>
            <a:r>
              <a:rPr lang="en-US" altLang="zh-CN" sz="2800" dirty="0">
                <a:solidFill>
                  <a:srgbClr val="010101"/>
                </a:solidFill>
                <a:ea typeface="仿宋_GB2312"/>
                <a:cs typeface="仿宋_GB2312"/>
              </a:rPr>
              <a:t>5</a:t>
            </a:r>
            <a:r>
              <a:rPr lang="en-US" altLang="zh-CN" sz="2800" dirty="0">
                <a:solidFill>
                  <a:srgbClr val="010101"/>
                </a:solidFill>
                <a:cs typeface="Arial" pitchFamily="34" charset="0"/>
              </a:rPr>
              <a:t>°</a:t>
            </a:r>
            <a:r>
              <a:rPr lang="zh-CN" altLang="en-US" sz="2800" dirty="0">
                <a:solidFill>
                  <a:srgbClr val="010101"/>
                </a:solidFill>
                <a:ea typeface="仿宋_GB2312"/>
                <a:cs typeface="仿宋_GB2312"/>
              </a:rPr>
              <a:t>的脱           模斜度，视具体的咬花深度而定，一般的晒纹版上已清楚例出可供作参考之用的要求出模角。咬花深度越深，脱模斜度应越大</a:t>
            </a:r>
            <a:r>
              <a:rPr lang="en-US" altLang="zh-CN" sz="2800" dirty="0">
                <a:solidFill>
                  <a:srgbClr val="010101"/>
                </a:solidFill>
                <a:ea typeface="仿宋_GB2312"/>
                <a:cs typeface="仿宋_GB2312"/>
              </a:rPr>
              <a:t>.</a:t>
            </a:r>
            <a:r>
              <a:rPr lang="zh-CN" altLang="en-US" sz="2800" dirty="0">
                <a:solidFill>
                  <a:srgbClr val="010101"/>
                </a:solidFill>
                <a:ea typeface="仿宋_GB2312"/>
                <a:cs typeface="仿宋_GB2312"/>
              </a:rPr>
              <a:t>推荐值为</a:t>
            </a:r>
            <a:r>
              <a:rPr lang="en-US" altLang="zh-CN" sz="2800" dirty="0">
                <a:solidFill>
                  <a:srgbClr val="010101"/>
                </a:solidFill>
                <a:ea typeface="仿宋_GB2312"/>
                <a:cs typeface="仿宋_GB2312"/>
              </a:rPr>
              <a:t>1</a:t>
            </a:r>
            <a:r>
              <a:rPr lang="en-US" altLang="zh-CN" sz="2800" dirty="0">
                <a:solidFill>
                  <a:srgbClr val="010101"/>
                </a:solidFill>
                <a:cs typeface="Arial" pitchFamily="34" charset="0"/>
              </a:rPr>
              <a:t>°</a:t>
            </a:r>
            <a:r>
              <a:rPr lang="en-US" altLang="zh-CN" sz="2800" dirty="0">
                <a:solidFill>
                  <a:srgbClr val="010101"/>
                </a:solidFill>
                <a:ea typeface="仿宋_GB2312"/>
                <a:cs typeface="仿宋_GB2312"/>
              </a:rPr>
              <a:t>+H/0.0254</a:t>
            </a:r>
            <a:r>
              <a:rPr lang="en-US" altLang="zh-CN" sz="2800" dirty="0">
                <a:solidFill>
                  <a:srgbClr val="010101"/>
                </a:solidFill>
                <a:cs typeface="Arial" pitchFamily="34" charset="0"/>
              </a:rPr>
              <a:t>°</a:t>
            </a:r>
            <a:r>
              <a:rPr lang="en-US" altLang="zh-CN" sz="2800" dirty="0">
                <a:solidFill>
                  <a:srgbClr val="010101"/>
                </a:solidFill>
                <a:ea typeface="仿宋_GB2312"/>
                <a:cs typeface="仿宋_GB2312"/>
              </a:rPr>
              <a:t>(H</a:t>
            </a:r>
            <a:r>
              <a:rPr lang="zh-CN" altLang="en-US" sz="2800" dirty="0">
                <a:solidFill>
                  <a:srgbClr val="010101"/>
                </a:solidFill>
                <a:ea typeface="仿宋_GB2312"/>
                <a:cs typeface="仿宋_GB2312"/>
              </a:rPr>
              <a:t>为咬花深度）</a:t>
            </a:r>
            <a:r>
              <a:rPr lang="zh-CN" altLang="en-US" sz="2800" dirty="0">
                <a:solidFill>
                  <a:srgbClr val="010101"/>
                </a:solidFill>
                <a:cs typeface="Arial" pitchFamily="34" charset="0"/>
              </a:rPr>
              <a:t>。</a:t>
            </a:r>
            <a:endParaRPr lang="zh-CN" altLang="en-US" sz="2800" dirty="0"/>
          </a:p>
          <a:p>
            <a:pPr marL="514350" indent="-514350" eaLnBrk="0" hangingPunct="0">
              <a:spcBef>
                <a:spcPts val="500"/>
              </a:spcBef>
              <a:spcAft>
                <a:spcPts val="500"/>
              </a:spcAft>
              <a:buFont typeface="Calibri" pitchFamily="34" charset="0"/>
              <a:buAutoNum type="arabicPeriod" startAt="8"/>
            </a:pPr>
            <a:r>
              <a:rPr lang="zh-CN" altLang="en-US" sz="2800" dirty="0">
                <a:solidFill>
                  <a:srgbClr val="FF0000"/>
                </a:solidFill>
                <a:ea typeface="仿宋_GB2312"/>
                <a:cs typeface="仿宋_GB2312"/>
              </a:rPr>
              <a:t>插穿面斜度一般为</a:t>
            </a:r>
            <a:r>
              <a:rPr lang="en-US" altLang="zh-CN" sz="2800" dirty="0">
                <a:solidFill>
                  <a:srgbClr val="FF0000"/>
                </a:solidFill>
                <a:ea typeface="仿宋_GB2312"/>
                <a:cs typeface="仿宋_GB2312"/>
              </a:rPr>
              <a:t>1</a:t>
            </a:r>
            <a:r>
              <a:rPr lang="en-US" altLang="zh-CN" sz="2800" dirty="0">
                <a:solidFill>
                  <a:srgbClr val="FF0000"/>
                </a:solidFill>
                <a:cs typeface="Arial" pitchFamily="34" charset="0"/>
              </a:rPr>
              <a:t>°~</a:t>
            </a:r>
            <a:r>
              <a:rPr lang="en-US" altLang="zh-CN" sz="2800" dirty="0">
                <a:solidFill>
                  <a:srgbClr val="FF0000"/>
                </a:solidFill>
                <a:ea typeface="仿宋_GB2312"/>
                <a:cs typeface="仿宋_GB2312"/>
              </a:rPr>
              <a:t>3</a:t>
            </a:r>
            <a:r>
              <a:rPr lang="en-US" altLang="zh-CN" sz="2800" dirty="0">
                <a:solidFill>
                  <a:srgbClr val="FF0000"/>
                </a:solidFill>
                <a:cs typeface="Arial" pitchFamily="34" charset="0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cs typeface="Arial" pitchFamily="34" charset="0"/>
              </a:rPr>
              <a:t>。</a:t>
            </a:r>
            <a:endParaRPr lang="zh-CN" altLang="en-US" sz="2800" dirty="0">
              <a:solidFill>
                <a:srgbClr val="FF0000"/>
              </a:solidFill>
            </a:endParaRPr>
          </a:p>
          <a:p>
            <a:pPr marL="514350" indent="-514350" eaLnBrk="0" hangingPunct="0">
              <a:spcBef>
                <a:spcPts val="500"/>
              </a:spcBef>
              <a:spcAft>
                <a:spcPts val="500"/>
              </a:spcAft>
              <a:buFont typeface="Calibri" pitchFamily="34" charset="0"/>
              <a:buAutoNum type="arabicPeriod" startAt="8"/>
            </a:pPr>
            <a:r>
              <a:rPr lang="zh-CN" altLang="en-US" sz="2800" dirty="0">
                <a:solidFill>
                  <a:srgbClr val="FF0000"/>
                </a:solidFill>
                <a:ea typeface="仿宋_GB2312"/>
                <a:cs typeface="仿宋_GB2312"/>
              </a:rPr>
              <a:t>外壳面脱模斜度大于等于</a:t>
            </a:r>
            <a:r>
              <a:rPr lang="en-US" altLang="zh-CN" sz="2800" dirty="0">
                <a:solidFill>
                  <a:srgbClr val="FF0000"/>
                </a:solidFill>
                <a:ea typeface="仿宋_GB2312"/>
                <a:cs typeface="仿宋_GB2312"/>
              </a:rPr>
              <a:t>3</a:t>
            </a:r>
            <a:r>
              <a:rPr lang="en-US" altLang="zh-CN" sz="2800" dirty="0">
                <a:solidFill>
                  <a:srgbClr val="FF0000"/>
                </a:solidFill>
                <a:cs typeface="Arial" pitchFamily="34" charset="0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cs typeface="Arial" pitchFamily="34" charset="0"/>
              </a:rPr>
              <a:t>。</a:t>
            </a:r>
            <a:endParaRPr lang="zh-CN" altLang="en-US" sz="2800" dirty="0">
              <a:solidFill>
                <a:srgbClr val="FF0000"/>
              </a:solidFill>
              <a:ea typeface="楷体_GB231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日期占位符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326C7FB-9B61-4B58-BF20-25ECBD3266AF}" type="datetime1">
              <a:rPr lang="zh-CN" altLang="en-US" smtClean="0"/>
              <a:pPr/>
              <a:t>2013/11/6</a:t>
            </a:fld>
            <a:endParaRPr lang="zh-CN" altLang="en-US" sz="1800" smtClean="0">
              <a:solidFill>
                <a:schemeClr val="tx1"/>
              </a:solidFill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285750" y="142875"/>
            <a:ext cx="88582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914400" indent="-914400" eaLnBrk="0" hangingPunct="0">
              <a:defRPr/>
            </a:pPr>
            <a:endParaRPr lang="zh-CN" altLang="zh-CN" sz="2800" b="1" kern="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  <a:cs typeface="+mj-cs"/>
              <a:sym typeface="Calibri" pitchFamily="34" charset="0"/>
            </a:endParaRPr>
          </a:p>
        </p:txBody>
      </p:sp>
      <p:sp>
        <p:nvSpPr>
          <p:cNvPr id="18436" name="矩形 4"/>
          <p:cNvSpPr>
            <a:spLocks noChangeArrowheads="1"/>
          </p:cNvSpPr>
          <p:nvPr/>
        </p:nvSpPr>
        <p:spPr bwMode="auto">
          <a:xfrm>
            <a:off x="0" y="930275"/>
            <a:ext cx="9144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eaLnBrk="0" hangingPunct="0">
              <a:spcBef>
                <a:spcPts val="200"/>
              </a:spcBef>
              <a:spcAft>
                <a:spcPts val="200"/>
              </a:spcAft>
              <a:buFont typeface="Calibri" pitchFamily="34" charset="0"/>
              <a:buAutoNum type="arabicPeriod" startAt="11"/>
            </a:pP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除外壳面外，壳体其余特征的脱模斜度以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1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°</a:t>
            </a: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为标准脱模斜度。特别的也可以按照下面的原则来取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:</a:t>
            </a: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低于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3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mm</a:t>
            </a: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高的加强筋的脱模斜度取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0.5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°</a:t>
            </a: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，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3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~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5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mm</a:t>
            </a: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取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1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°</a:t>
            </a: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，其余取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1.5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°</a:t>
            </a: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；低于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3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mm</a:t>
            </a: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高的腔体的脱模斜度取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0.5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°</a:t>
            </a: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，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3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~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5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mm</a:t>
            </a: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取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1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°</a:t>
            </a:r>
            <a:r>
              <a:rPr lang="zh-CN" altLang="en-US" sz="2800">
                <a:solidFill>
                  <a:srgbClr val="010101"/>
                </a:solidFill>
                <a:ea typeface="仿宋_GB2312"/>
                <a:cs typeface="仿宋_GB2312"/>
              </a:rPr>
              <a:t>，其余取</a:t>
            </a:r>
            <a:r>
              <a:rPr lang="en-US" altLang="zh-CN" sz="2800">
                <a:solidFill>
                  <a:srgbClr val="010101"/>
                </a:solidFill>
                <a:ea typeface="仿宋_GB2312"/>
                <a:cs typeface="仿宋_GB2312"/>
              </a:rPr>
              <a:t>1.5</a:t>
            </a:r>
            <a:r>
              <a:rPr lang="en-US" altLang="zh-CN" sz="2800">
                <a:solidFill>
                  <a:srgbClr val="010101"/>
                </a:solidFill>
                <a:cs typeface="Arial" pitchFamily="34" charset="0"/>
              </a:rPr>
              <a:t>°</a:t>
            </a:r>
            <a:r>
              <a:rPr lang="zh-CN" altLang="en-US" sz="2800">
                <a:solidFill>
                  <a:srgbClr val="010101"/>
                </a:solidFill>
                <a:cs typeface="Arial" pitchFamily="34" charset="0"/>
              </a:rPr>
              <a:t>。</a:t>
            </a:r>
            <a:r>
              <a:rPr lang="en-US" altLang="zh-CN" sz="2800"/>
              <a:t> </a:t>
            </a:r>
          </a:p>
        </p:txBody>
      </p:sp>
      <p:grpSp>
        <p:nvGrpSpPr>
          <p:cNvPr id="2" name="组合 17"/>
          <p:cNvGrpSpPr>
            <a:grpSpLocks/>
          </p:cNvGrpSpPr>
          <p:nvPr/>
        </p:nvGrpSpPr>
        <p:grpSpPr bwMode="auto">
          <a:xfrm>
            <a:off x="4967288" y="3897313"/>
            <a:ext cx="2268537" cy="2376487"/>
            <a:chOff x="4932040" y="4185084"/>
            <a:chExt cx="2268252" cy="2376264"/>
          </a:xfrm>
        </p:grpSpPr>
        <p:cxnSp>
          <p:nvCxnSpPr>
            <p:cNvPr id="7" name="直接连接符 6"/>
            <p:cNvCxnSpPr/>
            <p:nvPr/>
          </p:nvCxnSpPr>
          <p:spPr>
            <a:xfrm flipH="1">
              <a:off x="4932040" y="4185084"/>
              <a:ext cx="539682" cy="23762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471722" y="4185084"/>
              <a:ext cx="118888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660610" y="4185084"/>
              <a:ext cx="539682" cy="23048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438" name="TextBox 22"/>
          <p:cNvSpPr txBox="1">
            <a:spLocks noChangeArrowheads="1"/>
          </p:cNvSpPr>
          <p:nvPr/>
        </p:nvSpPr>
        <p:spPr bwMode="auto">
          <a:xfrm>
            <a:off x="5292725" y="5842000"/>
            <a:ext cx="14747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1.8mm</a:t>
            </a:r>
            <a:endParaRPr lang="zh-CN" altLang="en-US"/>
          </a:p>
        </p:txBody>
      </p:sp>
      <p:sp>
        <p:nvSpPr>
          <p:cNvPr id="18439" name="TextBox 23"/>
          <p:cNvSpPr txBox="1">
            <a:spLocks noChangeArrowheads="1"/>
          </p:cNvSpPr>
          <p:nvPr/>
        </p:nvSpPr>
        <p:spPr bwMode="auto">
          <a:xfrm>
            <a:off x="5364163" y="3500438"/>
            <a:ext cx="1403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1.2~1.5mm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643</Words>
  <Application>Microsoft Office PowerPoint</Application>
  <PresentationFormat>全屏显示(4:3)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拔模角度</vt:lpstr>
      <vt:lpstr>拔模角度/脱模斜度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拔模角度</dc:title>
  <cp:lastModifiedBy>USER</cp:lastModifiedBy>
  <cp:revision>1</cp:revision>
  <dcterms:modified xsi:type="dcterms:W3CDTF">2013-11-06T05:32:21Z</dcterms:modified>
</cp:coreProperties>
</file>