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260" r:id="rId4"/>
    <p:sldId id="257" r:id="rId5"/>
    <p:sldId id="258" r:id="rId7"/>
    <p:sldId id="265" r:id="rId8"/>
    <p:sldId id="267" r:id="rId9"/>
    <p:sldId id="270" r:id="rId10"/>
    <p:sldId id="269" r:id="rId11"/>
    <p:sldId id="268" r:id="rId12"/>
    <p:sldId id="259" r:id="rId13"/>
    <p:sldId id="284" r:id="rId14"/>
    <p:sldId id="266" r:id="rId15"/>
    <p:sldId id="283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102"/>
      </p:cViewPr>
      <p:guideLst>
        <p:guide orient="horz" pos="2051"/>
        <p:guide pos="290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050" name="标题 2049"/>
          <p:cNvSpPr/>
          <p:nvPr>
            <p:ph type="ctrTitle"/>
          </p:nvPr>
        </p:nvSpPr>
        <p:spPr>
          <a:xfrm>
            <a:off x="1116013" y="2133600"/>
            <a:ext cx="7127875" cy="1079500"/>
          </a:xfrm>
          <a:prstGeom prst="rect">
            <a:avLst/>
          </a:prstGeom>
          <a:noFill/>
          <a:ln w="9525">
            <a:noFill/>
          </a:ln>
        </p:spPr>
        <p:txBody>
          <a:bodyPr anchor="ctr" anchorCtr="1"/>
          <a:lstStyle>
            <a:lvl1pPr lvl="0" algn="l">
              <a:defRPr sz="3600" b="0" baseline="0">
                <a:solidFill>
                  <a:schemeClr val="tx2"/>
                </a:solidFill>
                <a:ea typeface="宋体" panose="02010600030101010101" pitchFamily="2" charset="-122"/>
              </a:defRPr>
            </a:lvl1pPr>
          </a:lstStyle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2051" name="副标题 2050"/>
          <p:cNvSpPr/>
          <p:nvPr>
            <p:ph type="subTitle" idx="1"/>
          </p:nvPr>
        </p:nvSpPr>
        <p:spPr>
          <a:xfrm>
            <a:off x="1479550" y="3500438"/>
            <a:ext cx="6400800" cy="6477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l">
              <a:buNone/>
              <a:defRPr sz="2800">
                <a:ea typeface="宋体" panose="02010600030101010101" pitchFamily="2" charset="-122"/>
              </a:defRPr>
            </a:lvl1pPr>
            <a:lvl2pPr marL="457200" lvl="1" indent="0" algn="ctr">
              <a:buNone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lvl="2" indent="0" algn="ctr">
              <a:buNone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lvl="3" indent="0" algn="ctr">
              <a:buNone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lvl="4" indent="0" algn="ctr">
              <a:buNone/>
              <a:defRPr sz="2800"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/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2052" name="日期占位符 2051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2053" name="页脚占位符 2052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2054" name="灯片编号占位符 2053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59276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59276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9850"/>
            <a:ext cx="4032504" cy="45275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339850"/>
            <a:ext cx="4032504" cy="452755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/>
          <p:nvPr>
            <p:ph type="title"/>
          </p:nvPr>
        </p:nvSpPr>
        <p:spPr>
          <a:xfrm>
            <a:off x="457200" y="274638"/>
            <a:ext cx="8229600" cy="9223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/>
          <p:nvPr>
            <p:ph type="body" idx="1"/>
          </p:nvPr>
        </p:nvSpPr>
        <p:spPr>
          <a:xfrm>
            <a:off x="457200" y="1339850"/>
            <a:ext cx="8229600" cy="45275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/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1029" name="页脚占位符 1028"/>
          <p:cNvSpPr/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endParaRPr lang="zh-CN" altLang="en-US"/>
          </a:p>
        </p:txBody>
      </p:sp>
      <p:sp>
        <p:nvSpPr>
          <p:cNvPr id="1030" name="灯片编号占位符 1029"/>
          <p:cNvSpPr/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  <p:hf sldNum="0" hdr="0" ftr="0" dt="0"/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6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4.wmf"/><Relationship Id="rId13" Type="http://schemas.openxmlformats.org/officeDocument/2006/relationships/vmlDrawing" Target="../drawings/vmlDrawing1.vml"/><Relationship Id="rId12" Type="http://schemas.openxmlformats.org/officeDocument/2006/relationships/slideLayout" Target="../slideLayouts/slideLayout2.xml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9.xml"/><Relationship Id="rId5" Type="http://schemas.openxmlformats.org/officeDocument/2006/relationships/slide" Target="slide12.xml"/><Relationship Id="rId4" Type="http://schemas.openxmlformats.org/officeDocument/2006/relationships/slide" Target="slide10.xml"/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>
            <a:alphaModFix amt="73000"/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11350" y="2493645"/>
            <a:ext cx="5163820" cy="18707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9600" b="1" dirty="0" smtClean="0">
                <a:solidFill>
                  <a:schemeClr val="accent5">
                    <a:lumMod val="10000"/>
                  </a:schemeClr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  <a:cs typeface="+mj-cs"/>
              </a:rPr>
              <a:t>四季烧卖</a:t>
            </a:r>
            <a:endParaRPr lang="zh-CN" altLang="en-US" sz="9600" b="1" dirty="0" smtClean="0">
              <a:solidFill>
                <a:schemeClr val="accent5">
                  <a:lumMod val="10000"/>
                </a:schemeClr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  <a:cs typeface="+mj-cs"/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9210" y="686435"/>
            <a:ext cx="6624955" cy="125984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400" b="1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糯米烧卖的配料</a:t>
            </a:r>
            <a:endParaRPr lang="zh-CN" altLang="en-US" sz="4400" b="1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65630" y="1691005"/>
            <a:ext cx="5491480" cy="3361055"/>
          </a:xfrm>
        </p:spPr>
        <p:txBody>
          <a:bodyPr/>
          <a:lstStyle/>
          <a:p>
            <a:pPr>
              <a:buNone/>
            </a:pP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  <p:graphicFrame>
        <p:nvGraphicFramePr>
          <p:cNvPr id="5" name="对象 4">
            <a:hlinkClick r:id="" action="ppaction://ole?verb="/>
          </p:cNvPr>
          <p:cNvGraphicFramePr>
            <a:graphicFrameLocks noChangeAspect="1"/>
          </p:cNvGraphicFramePr>
          <p:nvPr/>
        </p:nvGraphicFramePr>
        <p:xfrm>
          <a:off x="4114800" y="3321050"/>
          <a:ext cx="9144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" r:id="rId1" imgW="914400" imgH="215900" progId="Equation.KSEE3">
                  <p:embed/>
                </p:oleObj>
              </mc:Choice>
              <mc:Fallback>
                <p:oleObj name="" r:id="rId1" imgW="914400" imgH="2159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4114800" y="3321050"/>
                        <a:ext cx="9144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组合 11"/>
          <p:cNvGrpSpPr/>
          <p:nvPr>
            <p:custDataLst>
              <p:tags r:id="rId3"/>
            </p:custDataLst>
          </p:nvPr>
        </p:nvGrpSpPr>
        <p:grpSpPr>
          <a:xfrm>
            <a:off x="5114510" y="3365605"/>
            <a:ext cx="2028825" cy="2043430"/>
            <a:chOff x="5129750" y="3663420"/>
            <a:chExt cx="2028825" cy="2043430"/>
          </a:xfrm>
        </p:grpSpPr>
        <p:sp>
          <p:nvSpPr>
            <p:cNvPr id="13" name="Rectangle 100"/>
            <p:cNvSpPr>
              <a:spLocks noChangeArrowheads="1"/>
            </p:cNvSpPr>
            <p:nvPr>
              <p:custDataLst>
                <p:tags r:id="rId4"/>
              </p:custDataLst>
            </p:nvPr>
          </p:nvSpPr>
          <p:spPr bwMode="auto">
            <a:xfrm>
              <a:off x="5129750" y="4816580"/>
              <a:ext cx="2028825" cy="8902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ysClr val="window" lastClr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17961" dir="2700000" algn="ctr" rotWithShape="0">
                      <a:srgbClr val="5F5F5F"/>
                    </a:outerShdw>
                  </a:effectLst>
                </a14:hiddenEffects>
              </a:ext>
            </a:extLst>
          </p:spPr>
          <p:txBody>
            <a:bodyPr wrap="square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辅料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: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盐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15g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、味精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5g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、糖</a:t>
              </a:r>
              <a:r>
                <a:rPr lang="en-US" altLang="zh-CN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20g</a:t>
              </a:r>
              <a:r>
                <a:rPr lang="zh-CN" altLang="en-US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黑体" panose="02010609060101010101" charset="-122"/>
                  <a:ea typeface="黑体" panose="02010609060101010101" charset="-122"/>
                  <a:sym typeface="+mn-ea"/>
                </a:rPr>
                <a:t>、姜葱料酒老抽生抽等</a:t>
              </a:r>
              <a:endPara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endParaRPr>
            </a:p>
            <a:p>
              <a:pPr algn="ctr"/>
              <a:endParaRPr lang="zh-CN" altLang="en-US" b="1" baseline="0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endParaRPr>
            </a:p>
          </p:txBody>
        </p:sp>
        <p:sp>
          <p:nvSpPr>
            <p:cNvPr id="14" name="Line 92"/>
            <p:cNvSpPr>
              <a:spLocks noChangeShapeType="1"/>
            </p:cNvSpPr>
            <p:nvPr>
              <p:custDataLst>
                <p:tags r:id="rId5"/>
              </p:custDataLst>
            </p:nvPr>
          </p:nvSpPr>
          <p:spPr bwMode="auto">
            <a:xfrm>
              <a:off x="5896195" y="3738985"/>
              <a:ext cx="62865" cy="1012190"/>
            </a:xfrm>
            <a:prstGeom prst="line">
              <a:avLst/>
            </a:prstGeom>
            <a:noFill/>
            <a:ln w="19050">
              <a:solidFill>
                <a:srgbClr val="92D050">
                  <a:lumMod val="60000"/>
                  <a:lumOff val="40000"/>
                </a:srgbClr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rmAutofit fontScale="25000" lnSpcReduction="20000"/>
            </a:bodyPr>
            <a:lstStyle/>
            <a:p>
              <a:endParaRPr lang="zh-CN" altLang="en-US"/>
            </a:p>
          </p:txBody>
        </p:sp>
        <p:sp>
          <p:nvSpPr>
            <p:cNvPr id="17" name="Oval 140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832317" y="3663420"/>
              <a:ext cx="126449" cy="126449"/>
            </a:xfrm>
            <a:prstGeom prst="ellipse">
              <a:avLst/>
            </a:prstGeom>
            <a:solidFill>
              <a:srgbClr val="FEFFFF"/>
            </a:solidFill>
            <a:ln w="38100">
              <a:solidFill>
                <a:srgbClr val="92D050">
                  <a:lumMod val="60000"/>
                  <a:lumOff val="40000"/>
                </a:srgbClr>
              </a:solidFill>
            </a:ln>
          </p:spPr>
          <p:txBody>
            <a:bodyPr wrap="none" anchor="ctr">
              <a:normAutofit fontScale="25000" lnSpcReduction="20000"/>
            </a:bodyPr>
            <a:lstStyle>
              <a:lvl1pPr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1pPr>
              <a:lvl2pPr marL="742950" indent="-28575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2pPr>
              <a:lvl3pPr marL="11430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3pPr>
              <a:lvl4pPr marL="16002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4pPr>
              <a:lvl5pPr marL="20574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9pPr>
            </a:lstStyle>
            <a:p>
              <a:pPr algn="ctr"/>
              <a:endParaRPr kumimoji="0" lang="ko-KR" altLang="ko-KR" baseline="0">
                <a:latin typeface="Arial" panose="020B0604020202020204" pitchFamily="34" charset="0"/>
                <a:ea typeface="黑体" panose="02010609060101010101" charset="-122"/>
              </a:endParaRPr>
            </a:p>
          </p:txBody>
        </p:sp>
      </p:grpSp>
      <p:sp>
        <p:nvSpPr>
          <p:cNvPr id="20" name="Rectangle 109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2531110" y="4692650"/>
            <a:ext cx="1915795" cy="1480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ysClr val="window" lastClr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5F5F5F"/>
                  </a:outerShdw>
                </a:effectLst>
              </a14:hiddenEffects>
            </a:ext>
          </a:extLst>
        </p:spPr>
        <p:txBody>
          <a:bodyPr wrap="square">
            <a:normAutofit/>
          </a:bodyPr>
          <a:lstStyle/>
          <a:p>
            <a:pPr algn="ctr"/>
            <a:r>
              <a:rPr lang="zh-CN" alt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主料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: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干糯米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500g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肉泥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latin typeface="黑体" panose="02010609060101010101" charset="-122"/>
                <a:ea typeface="黑体" panose="02010609060101010101" charset="-122"/>
                <a:sym typeface="+mn-ea"/>
              </a:rPr>
              <a:t>200g</a:t>
            </a:r>
            <a:endParaRPr lang="en-US" altLang="zh-CN" b="1" baseline="0" dirty="0">
              <a:solidFill>
                <a:schemeClr val="tx1">
                  <a:lumMod val="95000"/>
                  <a:lumOff val="5000"/>
                </a:schemeClr>
              </a:solidFill>
              <a:latin typeface="黑体" panose="02010609060101010101" charset="-122"/>
              <a:ea typeface="黑体" panose="02010609060101010101" charset="-122"/>
              <a:sym typeface="+mn-ea"/>
            </a:endParaRPr>
          </a:p>
        </p:txBody>
      </p:sp>
      <p:sp>
        <p:nvSpPr>
          <p:cNvPr id="21" name="任意多边形 20"/>
          <p:cNvSpPr/>
          <p:nvPr>
            <p:custDataLst>
              <p:tags r:id="rId8"/>
            </p:custDataLst>
          </p:nvPr>
        </p:nvSpPr>
        <p:spPr>
          <a:xfrm>
            <a:off x="3211195" y="2137410"/>
            <a:ext cx="2732405" cy="1399540"/>
          </a:xfrm>
          <a:custGeom>
            <a:avLst/>
            <a:gdLst>
              <a:gd name="connsiteX0" fmla="*/ 1520268 w 2785064"/>
              <a:gd name="connsiteY0" fmla="*/ 0 h 2793949"/>
              <a:gd name="connsiteX1" fmla="*/ 1590774 w 2785064"/>
              <a:gd name="connsiteY1" fmla="*/ 903 h 2793949"/>
              <a:gd name="connsiteX2" fmla="*/ 1659210 w 2785064"/>
              <a:gd name="connsiteY2" fmla="*/ 7606 h 2793949"/>
              <a:gd name="connsiteX3" fmla="*/ 1691940 w 2785064"/>
              <a:gd name="connsiteY3" fmla="*/ 10812 h 2793949"/>
              <a:gd name="connsiteX4" fmla="*/ 1725721 w 2785064"/>
              <a:gd name="connsiteY4" fmla="*/ 18623 h 2793949"/>
              <a:gd name="connsiteX5" fmla="*/ 1758306 w 2785064"/>
              <a:gd name="connsiteY5" fmla="*/ 23316 h 2793949"/>
              <a:gd name="connsiteX6" fmla="*/ 1788821 w 2785064"/>
              <a:gd name="connsiteY6" fmla="*/ 33808 h 2793949"/>
              <a:gd name="connsiteX7" fmla="*/ 1851483 w 2785064"/>
              <a:gd name="connsiteY7" fmla="*/ 53453 h 2793949"/>
              <a:gd name="connsiteX8" fmla="*/ 1912076 w 2785064"/>
              <a:gd name="connsiteY8" fmla="*/ 78898 h 2793949"/>
              <a:gd name="connsiteX9" fmla="*/ 1970743 w 2785064"/>
              <a:gd name="connsiteY9" fmla="*/ 108657 h 2793949"/>
              <a:gd name="connsiteX10" fmla="*/ 2027632 w 2785064"/>
              <a:gd name="connsiteY10" fmla="*/ 141243 h 2793949"/>
              <a:gd name="connsiteX11" fmla="*/ 2079330 w 2785064"/>
              <a:gd name="connsiteY11" fmla="*/ 180824 h 2793949"/>
              <a:gd name="connsiteX12" fmla="*/ 2132369 w 2785064"/>
              <a:gd name="connsiteY12" fmla="*/ 222037 h 2793949"/>
              <a:gd name="connsiteX13" fmla="*/ 2183485 w 2785064"/>
              <a:gd name="connsiteY13" fmla="*/ 267565 h 2793949"/>
              <a:gd name="connsiteX14" fmla="*/ 2229845 w 2785064"/>
              <a:gd name="connsiteY14" fmla="*/ 315628 h 2793949"/>
              <a:gd name="connsiteX15" fmla="*/ 2277257 w 2785064"/>
              <a:gd name="connsiteY15" fmla="*/ 368296 h 2793949"/>
              <a:gd name="connsiteX16" fmla="*/ 2319914 w 2785064"/>
              <a:gd name="connsiteY16" fmla="*/ 423500 h 2793949"/>
              <a:gd name="connsiteX17" fmla="*/ 2362280 w 2785064"/>
              <a:gd name="connsiteY17" fmla="*/ 481678 h 2793949"/>
              <a:gd name="connsiteX18" fmla="*/ 2401525 w 2785064"/>
              <a:gd name="connsiteY18" fmla="*/ 541050 h 2793949"/>
              <a:gd name="connsiteX19" fmla="*/ 2440188 w 2785064"/>
              <a:gd name="connsiteY19" fmla="*/ 606368 h 2793949"/>
              <a:gd name="connsiteX20" fmla="*/ 2474533 w 2785064"/>
              <a:gd name="connsiteY20" fmla="*/ 669763 h 2793949"/>
              <a:gd name="connsiteX21" fmla="*/ 2506953 w 2785064"/>
              <a:gd name="connsiteY21" fmla="*/ 737471 h 2793949"/>
              <a:gd name="connsiteX22" fmla="*/ 2539228 w 2785064"/>
              <a:gd name="connsiteY22" fmla="*/ 806666 h 2793949"/>
              <a:gd name="connsiteX23" fmla="*/ 2569869 w 2785064"/>
              <a:gd name="connsiteY23" fmla="*/ 877202 h 2793949"/>
              <a:gd name="connsiteX24" fmla="*/ 2597390 w 2785064"/>
              <a:gd name="connsiteY24" fmla="*/ 948933 h 2793949"/>
              <a:gd name="connsiteX25" fmla="*/ 2623422 w 2785064"/>
              <a:gd name="connsiteY25" fmla="*/ 1020518 h 2793949"/>
              <a:gd name="connsiteX26" fmla="*/ 2647676 w 2785064"/>
              <a:gd name="connsiteY26" fmla="*/ 1094930 h 2793949"/>
              <a:gd name="connsiteX27" fmla="*/ 2668808 w 2785064"/>
              <a:gd name="connsiteY27" fmla="*/ 1170537 h 2793949"/>
              <a:gd name="connsiteX28" fmla="*/ 2688308 w 2785064"/>
              <a:gd name="connsiteY28" fmla="*/ 1247485 h 2793949"/>
              <a:gd name="connsiteX29" fmla="*/ 2707952 w 2785064"/>
              <a:gd name="connsiteY29" fmla="*/ 1322947 h 2793949"/>
              <a:gd name="connsiteX30" fmla="*/ 2723134 w 2785064"/>
              <a:gd name="connsiteY30" fmla="*/ 1397971 h 2793949"/>
              <a:gd name="connsiteX31" fmla="*/ 2738170 w 2785064"/>
              <a:gd name="connsiteY31" fmla="*/ 1474482 h 2793949"/>
              <a:gd name="connsiteX32" fmla="*/ 2751864 w 2785064"/>
              <a:gd name="connsiteY32" fmla="*/ 1549361 h 2793949"/>
              <a:gd name="connsiteX33" fmla="*/ 2761095 w 2785064"/>
              <a:gd name="connsiteY33" fmla="*/ 1623802 h 2793949"/>
              <a:gd name="connsiteX34" fmla="*/ 2770325 w 2785064"/>
              <a:gd name="connsiteY34" fmla="*/ 1698244 h 2793949"/>
              <a:gd name="connsiteX35" fmla="*/ 2776726 w 2785064"/>
              <a:gd name="connsiteY35" fmla="*/ 1770908 h 2793949"/>
              <a:gd name="connsiteX36" fmla="*/ 2780151 w 2785064"/>
              <a:gd name="connsiteY36" fmla="*/ 1843280 h 2793949"/>
              <a:gd name="connsiteX37" fmla="*/ 2785064 w 2785064"/>
              <a:gd name="connsiteY37" fmla="*/ 1915798 h 2793949"/>
              <a:gd name="connsiteX38" fmla="*/ 2783267 w 2785064"/>
              <a:gd name="connsiteY38" fmla="*/ 1980155 h 2793949"/>
              <a:gd name="connsiteX39" fmla="*/ 2778348 w 2785064"/>
              <a:gd name="connsiteY39" fmla="*/ 2045706 h 2793949"/>
              <a:gd name="connsiteX40" fmla="*/ 2767915 w 2785064"/>
              <a:gd name="connsiteY40" fmla="*/ 2106216 h 2793949"/>
              <a:gd name="connsiteX41" fmla="*/ 2753310 w 2785064"/>
              <a:gd name="connsiteY41" fmla="*/ 2163315 h 2793949"/>
              <a:gd name="connsiteX42" fmla="*/ 2734242 w 2785064"/>
              <a:gd name="connsiteY42" fmla="*/ 2219977 h 2793949"/>
              <a:gd name="connsiteX43" fmla="*/ 2713977 w 2785064"/>
              <a:gd name="connsiteY43" fmla="*/ 2273520 h 2793949"/>
              <a:gd name="connsiteX44" fmla="*/ 2686420 w 2785064"/>
              <a:gd name="connsiteY44" fmla="*/ 2324849 h 2793949"/>
              <a:gd name="connsiteX45" fmla="*/ 2654544 w 2785064"/>
              <a:gd name="connsiteY45" fmla="*/ 2374253 h 2793949"/>
              <a:gd name="connsiteX46" fmla="*/ 2621472 w 2785064"/>
              <a:gd name="connsiteY46" fmla="*/ 2420539 h 2793949"/>
              <a:gd name="connsiteX47" fmla="*/ 2585716 w 2785064"/>
              <a:gd name="connsiteY47" fmla="*/ 2463560 h 2793949"/>
              <a:gd name="connsiteX48" fmla="*/ 2542667 w 2785064"/>
              <a:gd name="connsiteY48" fmla="*/ 2504367 h 2793949"/>
              <a:gd name="connsiteX49" fmla="*/ 2501396 w 2785064"/>
              <a:gd name="connsiteY49" fmla="*/ 2542346 h 2793949"/>
              <a:gd name="connsiteX50" fmla="*/ 2452833 w 2785064"/>
              <a:gd name="connsiteY50" fmla="*/ 2578109 h 2793949"/>
              <a:gd name="connsiteX51" fmla="*/ 2404415 w 2785064"/>
              <a:gd name="connsiteY51" fmla="*/ 2612387 h 2793949"/>
              <a:gd name="connsiteX52" fmla="*/ 2352116 w 2785064"/>
              <a:gd name="connsiteY52" fmla="*/ 2640281 h 2793949"/>
              <a:gd name="connsiteX53" fmla="*/ 2299817 w 2785064"/>
              <a:gd name="connsiteY53" fmla="*/ 2668175 h 2793949"/>
              <a:gd name="connsiteX54" fmla="*/ 2244834 w 2785064"/>
              <a:gd name="connsiteY54" fmla="*/ 2692805 h 2793949"/>
              <a:gd name="connsiteX55" fmla="*/ 2185534 w 2785064"/>
              <a:gd name="connsiteY55" fmla="*/ 2715511 h 2793949"/>
              <a:gd name="connsiteX56" fmla="*/ 2128012 w 2785064"/>
              <a:gd name="connsiteY56" fmla="*/ 2735389 h 2793949"/>
              <a:gd name="connsiteX57" fmla="*/ 2066318 w 2785064"/>
              <a:gd name="connsiteY57" fmla="*/ 2751858 h 2793949"/>
              <a:gd name="connsiteX58" fmla="*/ 2003428 w 2785064"/>
              <a:gd name="connsiteY58" fmla="*/ 2765208 h 2793949"/>
              <a:gd name="connsiteX59" fmla="*/ 1939196 w 2785064"/>
              <a:gd name="connsiteY59" fmla="*/ 2776926 h 2793949"/>
              <a:gd name="connsiteX60" fmla="*/ 1876742 w 2785064"/>
              <a:gd name="connsiteY60" fmla="*/ 2785816 h 2793949"/>
              <a:gd name="connsiteX61" fmla="*/ 1810117 w 2785064"/>
              <a:gd name="connsiteY61" fmla="*/ 2791296 h 2793949"/>
              <a:gd name="connsiteX62" fmla="*/ 1745271 w 2785064"/>
              <a:gd name="connsiteY62" fmla="*/ 2793949 h 2793949"/>
              <a:gd name="connsiteX63" fmla="*/ 1677740 w 2785064"/>
              <a:gd name="connsiteY63" fmla="*/ 2793338 h 2793949"/>
              <a:gd name="connsiteX64" fmla="*/ 1610355 w 2785064"/>
              <a:gd name="connsiteY64" fmla="*/ 2791239 h 2793949"/>
              <a:gd name="connsiteX65" fmla="*/ 1543115 w 2785064"/>
              <a:gd name="connsiteY65" fmla="*/ 2787655 h 2793949"/>
              <a:gd name="connsiteX66" fmla="*/ 1477946 w 2785064"/>
              <a:gd name="connsiteY66" fmla="*/ 2778270 h 2793949"/>
              <a:gd name="connsiteX67" fmla="*/ 1411434 w 2785064"/>
              <a:gd name="connsiteY67" fmla="*/ 2767253 h 2793949"/>
              <a:gd name="connsiteX68" fmla="*/ 1345359 w 2785064"/>
              <a:gd name="connsiteY68" fmla="*/ 2751776 h 2793949"/>
              <a:gd name="connsiteX69" fmla="*/ 1279285 w 2785064"/>
              <a:gd name="connsiteY69" fmla="*/ 2736300 h 2793949"/>
              <a:gd name="connsiteX70" fmla="*/ 1146521 w 2785064"/>
              <a:gd name="connsiteY70" fmla="*/ 2696282 h 2793949"/>
              <a:gd name="connsiteX71" fmla="*/ 1015536 w 2785064"/>
              <a:gd name="connsiteY71" fmla="*/ 2653437 h 2793949"/>
              <a:gd name="connsiteX72" fmla="*/ 953311 w 2785064"/>
              <a:gd name="connsiteY72" fmla="*/ 2629333 h 2793949"/>
              <a:gd name="connsiteX73" fmla="*/ 891085 w 2785064"/>
              <a:gd name="connsiteY73" fmla="*/ 2605228 h 2793949"/>
              <a:gd name="connsiteX74" fmla="*/ 827663 w 2785064"/>
              <a:gd name="connsiteY74" fmla="*/ 2578006 h 2793949"/>
              <a:gd name="connsiteX75" fmla="*/ 768849 w 2785064"/>
              <a:gd name="connsiteY75" fmla="*/ 2549733 h 2793949"/>
              <a:gd name="connsiteX76" fmla="*/ 710036 w 2785064"/>
              <a:gd name="connsiteY76" fmla="*/ 2521461 h 2793949"/>
              <a:gd name="connsiteX77" fmla="*/ 652856 w 2785064"/>
              <a:gd name="connsiteY77" fmla="*/ 2491848 h 2793949"/>
              <a:gd name="connsiteX78" fmla="*/ 597309 w 2785064"/>
              <a:gd name="connsiteY78" fmla="*/ 2460895 h 2793949"/>
              <a:gd name="connsiteX79" fmla="*/ 542054 w 2785064"/>
              <a:gd name="connsiteY79" fmla="*/ 2426968 h 2793949"/>
              <a:gd name="connsiteX80" fmla="*/ 491262 w 2785064"/>
              <a:gd name="connsiteY80" fmla="*/ 2393478 h 2793949"/>
              <a:gd name="connsiteX81" fmla="*/ 442103 w 2785064"/>
              <a:gd name="connsiteY81" fmla="*/ 2358648 h 2793949"/>
              <a:gd name="connsiteX82" fmla="*/ 393235 w 2785064"/>
              <a:gd name="connsiteY82" fmla="*/ 2320844 h 2793949"/>
              <a:gd name="connsiteX83" fmla="*/ 347488 w 2785064"/>
              <a:gd name="connsiteY83" fmla="*/ 2281846 h 2793949"/>
              <a:gd name="connsiteX84" fmla="*/ 304863 w 2785064"/>
              <a:gd name="connsiteY84" fmla="*/ 2241653 h 2793949"/>
              <a:gd name="connsiteX85" fmla="*/ 263579 w 2785064"/>
              <a:gd name="connsiteY85" fmla="*/ 2203091 h 2793949"/>
              <a:gd name="connsiteX86" fmla="*/ 225854 w 2785064"/>
              <a:gd name="connsiteY86" fmla="*/ 2158875 h 2793949"/>
              <a:gd name="connsiteX87" fmla="*/ 189907 w 2785064"/>
              <a:gd name="connsiteY87" fmla="*/ 2111833 h 2793949"/>
              <a:gd name="connsiteX88" fmla="*/ 155303 w 2785064"/>
              <a:gd name="connsiteY88" fmla="*/ 2066422 h 2793949"/>
              <a:gd name="connsiteX89" fmla="*/ 126941 w 2785064"/>
              <a:gd name="connsiteY89" fmla="*/ 2018621 h 2793949"/>
              <a:gd name="connsiteX90" fmla="*/ 98724 w 2785064"/>
              <a:gd name="connsiteY90" fmla="*/ 1969333 h 2793949"/>
              <a:gd name="connsiteX91" fmla="*/ 73774 w 2785064"/>
              <a:gd name="connsiteY91" fmla="*/ 1917364 h 2793949"/>
              <a:gd name="connsiteX92" fmla="*/ 55066 w 2785064"/>
              <a:gd name="connsiteY92" fmla="*/ 1863005 h 2793949"/>
              <a:gd name="connsiteX93" fmla="*/ 34871 w 2785064"/>
              <a:gd name="connsiteY93" fmla="*/ 1808500 h 2793949"/>
              <a:gd name="connsiteX94" fmla="*/ 22551 w 2785064"/>
              <a:gd name="connsiteY94" fmla="*/ 1750264 h 2793949"/>
              <a:gd name="connsiteX95" fmla="*/ 10376 w 2785064"/>
              <a:gd name="connsiteY95" fmla="*/ 1690542 h 2793949"/>
              <a:gd name="connsiteX96" fmla="*/ 5786 w 2785064"/>
              <a:gd name="connsiteY96" fmla="*/ 1630062 h 2793949"/>
              <a:gd name="connsiteX97" fmla="*/ 0 w 2785064"/>
              <a:gd name="connsiteY97" fmla="*/ 1566463 h 2793949"/>
              <a:gd name="connsiteX98" fmla="*/ 1797 w 2785064"/>
              <a:gd name="connsiteY98" fmla="*/ 1502106 h 2793949"/>
              <a:gd name="connsiteX99" fmla="*/ 7153 w 2785064"/>
              <a:gd name="connsiteY99" fmla="*/ 1432095 h 2793949"/>
              <a:gd name="connsiteX100" fmla="*/ 15775 w 2785064"/>
              <a:gd name="connsiteY100" fmla="*/ 1359402 h 2793949"/>
              <a:gd name="connsiteX101" fmla="*/ 30348 w 2785064"/>
              <a:gd name="connsiteY101" fmla="*/ 1287292 h 2793949"/>
              <a:gd name="connsiteX102" fmla="*/ 50873 w 2785064"/>
              <a:gd name="connsiteY102" fmla="*/ 1215765 h 2793949"/>
              <a:gd name="connsiteX103" fmla="*/ 73030 w 2785064"/>
              <a:gd name="connsiteY103" fmla="*/ 1142897 h 2793949"/>
              <a:gd name="connsiteX104" fmla="*/ 100993 w 2785064"/>
              <a:gd name="connsiteY104" fmla="*/ 1072099 h 2793949"/>
              <a:gd name="connsiteX105" fmla="*/ 131786 w 2785064"/>
              <a:gd name="connsiteY105" fmla="*/ 1003078 h 2793949"/>
              <a:gd name="connsiteX106" fmla="*/ 168675 w 2785064"/>
              <a:gd name="connsiteY106" fmla="*/ 933154 h 2793949"/>
              <a:gd name="connsiteX107" fmla="*/ 208394 w 2785064"/>
              <a:gd name="connsiteY107" fmla="*/ 865008 h 2793949"/>
              <a:gd name="connsiteX108" fmla="*/ 251089 w 2785064"/>
              <a:gd name="connsiteY108" fmla="*/ 797153 h 2793949"/>
              <a:gd name="connsiteX109" fmla="*/ 297956 w 2785064"/>
              <a:gd name="connsiteY109" fmla="*/ 732709 h 2793949"/>
              <a:gd name="connsiteX110" fmla="*/ 346165 w 2785064"/>
              <a:gd name="connsiteY110" fmla="*/ 669896 h 2793949"/>
              <a:gd name="connsiteX111" fmla="*/ 397349 w 2785064"/>
              <a:gd name="connsiteY111" fmla="*/ 607375 h 2793949"/>
              <a:gd name="connsiteX112" fmla="*/ 452705 w 2785064"/>
              <a:gd name="connsiteY112" fmla="*/ 548265 h 2793949"/>
              <a:gd name="connsiteX113" fmla="*/ 509549 w 2785064"/>
              <a:gd name="connsiteY113" fmla="*/ 489300 h 2793949"/>
              <a:gd name="connsiteX114" fmla="*/ 569078 w 2785064"/>
              <a:gd name="connsiteY114" fmla="*/ 433599 h 2793949"/>
              <a:gd name="connsiteX115" fmla="*/ 631290 w 2785064"/>
              <a:gd name="connsiteY115" fmla="*/ 381163 h 2793949"/>
              <a:gd name="connsiteX116" fmla="*/ 693212 w 2785064"/>
              <a:gd name="connsiteY116" fmla="*/ 331700 h 2793949"/>
              <a:gd name="connsiteX117" fmla="*/ 756475 w 2785064"/>
              <a:gd name="connsiteY117" fmla="*/ 283869 h 2793949"/>
              <a:gd name="connsiteX118" fmla="*/ 823911 w 2785064"/>
              <a:gd name="connsiteY118" fmla="*/ 239449 h 2793949"/>
              <a:gd name="connsiteX119" fmla="*/ 891055 w 2785064"/>
              <a:gd name="connsiteY119" fmla="*/ 198001 h 2793949"/>
              <a:gd name="connsiteX120" fmla="*/ 959251 w 2785064"/>
              <a:gd name="connsiteY120" fmla="*/ 161158 h 2793949"/>
              <a:gd name="connsiteX121" fmla="*/ 1030130 w 2785064"/>
              <a:gd name="connsiteY121" fmla="*/ 127580 h 2793949"/>
              <a:gd name="connsiteX122" fmla="*/ 1097889 w 2785064"/>
              <a:gd name="connsiteY122" fmla="*/ 95198 h 2793949"/>
              <a:gd name="connsiteX123" fmla="*/ 1171016 w 2785064"/>
              <a:gd name="connsiteY123" fmla="*/ 69344 h 2793949"/>
              <a:gd name="connsiteX124" fmla="*/ 1240876 w 2785064"/>
              <a:gd name="connsiteY124" fmla="*/ 46171 h 2793949"/>
              <a:gd name="connsiteX125" fmla="*/ 1311642 w 2785064"/>
              <a:gd name="connsiteY125" fmla="*/ 29090 h 2793949"/>
              <a:gd name="connsiteX126" fmla="*/ 1381971 w 2785064"/>
              <a:gd name="connsiteY126" fmla="*/ 16469 h 2793949"/>
              <a:gd name="connsiteX127" fmla="*/ 1452154 w 2785064"/>
              <a:gd name="connsiteY127" fmla="*/ 5334 h 2793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785064" h="2793949">
                <a:moveTo>
                  <a:pt x="1520268" y="0"/>
                </a:moveTo>
                <a:lnTo>
                  <a:pt x="1590774" y="903"/>
                </a:lnTo>
                <a:lnTo>
                  <a:pt x="1659210" y="7606"/>
                </a:lnTo>
                <a:lnTo>
                  <a:pt x="1691940" y="10812"/>
                </a:lnTo>
                <a:lnTo>
                  <a:pt x="1725721" y="18623"/>
                </a:lnTo>
                <a:lnTo>
                  <a:pt x="1758306" y="23316"/>
                </a:lnTo>
                <a:lnTo>
                  <a:pt x="1788821" y="33808"/>
                </a:lnTo>
                <a:lnTo>
                  <a:pt x="1851483" y="53453"/>
                </a:lnTo>
                <a:lnTo>
                  <a:pt x="1912076" y="78898"/>
                </a:lnTo>
                <a:lnTo>
                  <a:pt x="1970743" y="108657"/>
                </a:lnTo>
                <a:lnTo>
                  <a:pt x="2027632" y="141243"/>
                </a:lnTo>
                <a:lnTo>
                  <a:pt x="2079330" y="180824"/>
                </a:lnTo>
                <a:lnTo>
                  <a:pt x="2132369" y="222037"/>
                </a:lnTo>
                <a:lnTo>
                  <a:pt x="2183485" y="267565"/>
                </a:lnTo>
                <a:lnTo>
                  <a:pt x="2229845" y="315628"/>
                </a:lnTo>
                <a:lnTo>
                  <a:pt x="2277257" y="368296"/>
                </a:lnTo>
                <a:lnTo>
                  <a:pt x="2319914" y="423500"/>
                </a:lnTo>
                <a:lnTo>
                  <a:pt x="2362280" y="481678"/>
                </a:lnTo>
                <a:lnTo>
                  <a:pt x="2401525" y="541050"/>
                </a:lnTo>
                <a:lnTo>
                  <a:pt x="2440188" y="606368"/>
                </a:lnTo>
                <a:lnTo>
                  <a:pt x="2474533" y="669763"/>
                </a:lnTo>
                <a:lnTo>
                  <a:pt x="2506953" y="737471"/>
                </a:lnTo>
                <a:lnTo>
                  <a:pt x="2539228" y="806666"/>
                </a:lnTo>
                <a:lnTo>
                  <a:pt x="2569869" y="877202"/>
                </a:lnTo>
                <a:lnTo>
                  <a:pt x="2597390" y="948933"/>
                </a:lnTo>
                <a:lnTo>
                  <a:pt x="2623422" y="1020518"/>
                </a:lnTo>
                <a:lnTo>
                  <a:pt x="2647676" y="1094930"/>
                </a:lnTo>
                <a:lnTo>
                  <a:pt x="2668808" y="1170537"/>
                </a:lnTo>
                <a:lnTo>
                  <a:pt x="2688308" y="1247485"/>
                </a:lnTo>
                <a:lnTo>
                  <a:pt x="2707952" y="1322947"/>
                </a:lnTo>
                <a:lnTo>
                  <a:pt x="2723134" y="1397971"/>
                </a:lnTo>
                <a:lnTo>
                  <a:pt x="2738170" y="1474482"/>
                </a:lnTo>
                <a:lnTo>
                  <a:pt x="2751864" y="1549361"/>
                </a:lnTo>
                <a:lnTo>
                  <a:pt x="2761095" y="1623802"/>
                </a:lnTo>
                <a:lnTo>
                  <a:pt x="2770325" y="1698244"/>
                </a:lnTo>
                <a:lnTo>
                  <a:pt x="2776726" y="1770908"/>
                </a:lnTo>
                <a:lnTo>
                  <a:pt x="2780151" y="1843280"/>
                </a:lnTo>
                <a:lnTo>
                  <a:pt x="2785064" y="1915798"/>
                </a:lnTo>
                <a:lnTo>
                  <a:pt x="2783267" y="1980155"/>
                </a:lnTo>
                <a:lnTo>
                  <a:pt x="2778348" y="2045706"/>
                </a:lnTo>
                <a:lnTo>
                  <a:pt x="2767915" y="2106216"/>
                </a:lnTo>
                <a:lnTo>
                  <a:pt x="2753310" y="2163315"/>
                </a:lnTo>
                <a:lnTo>
                  <a:pt x="2734242" y="2219977"/>
                </a:lnTo>
                <a:lnTo>
                  <a:pt x="2713977" y="2273520"/>
                </a:lnTo>
                <a:lnTo>
                  <a:pt x="2686420" y="2324849"/>
                </a:lnTo>
                <a:lnTo>
                  <a:pt x="2654544" y="2374253"/>
                </a:lnTo>
                <a:lnTo>
                  <a:pt x="2621472" y="2420539"/>
                </a:lnTo>
                <a:lnTo>
                  <a:pt x="2585716" y="2463560"/>
                </a:lnTo>
                <a:lnTo>
                  <a:pt x="2542667" y="2504367"/>
                </a:lnTo>
                <a:lnTo>
                  <a:pt x="2501396" y="2542346"/>
                </a:lnTo>
                <a:lnTo>
                  <a:pt x="2452833" y="2578109"/>
                </a:lnTo>
                <a:lnTo>
                  <a:pt x="2404415" y="2612387"/>
                </a:lnTo>
                <a:lnTo>
                  <a:pt x="2352116" y="2640281"/>
                </a:lnTo>
                <a:lnTo>
                  <a:pt x="2299817" y="2668175"/>
                </a:lnTo>
                <a:lnTo>
                  <a:pt x="2244834" y="2692805"/>
                </a:lnTo>
                <a:lnTo>
                  <a:pt x="2185534" y="2715511"/>
                </a:lnTo>
                <a:lnTo>
                  <a:pt x="2128012" y="2735389"/>
                </a:lnTo>
                <a:lnTo>
                  <a:pt x="2066318" y="2751858"/>
                </a:lnTo>
                <a:lnTo>
                  <a:pt x="2003428" y="2765208"/>
                </a:lnTo>
                <a:lnTo>
                  <a:pt x="1939196" y="2776926"/>
                </a:lnTo>
                <a:lnTo>
                  <a:pt x="1876742" y="2785816"/>
                </a:lnTo>
                <a:lnTo>
                  <a:pt x="1810117" y="2791296"/>
                </a:lnTo>
                <a:lnTo>
                  <a:pt x="1745271" y="2793949"/>
                </a:lnTo>
                <a:lnTo>
                  <a:pt x="1677740" y="2793338"/>
                </a:lnTo>
                <a:lnTo>
                  <a:pt x="1610355" y="2791239"/>
                </a:lnTo>
                <a:lnTo>
                  <a:pt x="1543115" y="2787655"/>
                </a:lnTo>
                <a:lnTo>
                  <a:pt x="1477946" y="2778270"/>
                </a:lnTo>
                <a:lnTo>
                  <a:pt x="1411434" y="2767253"/>
                </a:lnTo>
                <a:lnTo>
                  <a:pt x="1345359" y="2751776"/>
                </a:lnTo>
                <a:lnTo>
                  <a:pt x="1279285" y="2736300"/>
                </a:lnTo>
                <a:lnTo>
                  <a:pt x="1146521" y="2696282"/>
                </a:lnTo>
                <a:lnTo>
                  <a:pt x="1015536" y="2653437"/>
                </a:lnTo>
                <a:lnTo>
                  <a:pt x="953311" y="2629333"/>
                </a:lnTo>
                <a:lnTo>
                  <a:pt x="891085" y="2605228"/>
                </a:lnTo>
                <a:lnTo>
                  <a:pt x="827663" y="2578006"/>
                </a:lnTo>
                <a:lnTo>
                  <a:pt x="768849" y="2549733"/>
                </a:lnTo>
                <a:lnTo>
                  <a:pt x="710036" y="2521461"/>
                </a:lnTo>
                <a:lnTo>
                  <a:pt x="652856" y="2491848"/>
                </a:lnTo>
                <a:lnTo>
                  <a:pt x="597309" y="2460895"/>
                </a:lnTo>
                <a:lnTo>
                  <a:pt x="542054" y="2426968"/>
                </a:lnTo>
                <a:lnTo>
                  <a:pt x="491262" y="2393478"/>
                </a:lnTo>
                <a:lnTo>
                  <a:pt x="442103" y="2358648"/>
                </a:lnTo>
                <a:lnTo>
                  <a:pt x="393235" y="2320844"/>
                </a:lnTo>
                <a:lnTo>
                  <a:pt x="347488" y="2281846"/>
                </a:lnTo>
                <a:lnTo>
                  <a:pt x="304863" y="2241653"/>
                </a:lnTo>
                <a:lnTo>
                  <a:pt x="263579" y="2203091"/>
                </a:lnTo>
                <a:lnTo>
                  <a:pt x="225854" y="2158875"/>
                </a:lnTo>
                <a:lnTo>
                  <a:pt x="189907" y="2111833"/>
                </a:lnTo>
                <a:lnTo>
                  <a:pt x="155303" y="2066422"/>
                </a:lnTo>
                <a:lnTo>
                  <a:pt x="126941" y="2018621"/>
                </a:lnTo>
                <a:lnTo>
                  <a:pt x="98724" y="1969333"/>
                </a:lnTo>
                <a:lnTo>
                  <a:pt x="73774" y="1917364"/>
                </a:lnTo>
                <a:lnTo>
                  <a:pt x="55066" y="1863005"/>
                </a:lnTo>
                <a:lnTo>
                  <a:pt x="34871" y="1808500"/>
                </a:lnTo>
                <a:lnTo>
                  <a:pt x="22551" y="1750264"/>
                </a:lnTo>
                <a:lnTo>
                  <a:pt x="10376" y="1690542"/>
                </a:lnTo>
                <a:lnTo>
                  <a:pt x="5786" y="1630062"/>
                </a:lnTo>
                <a:lnTo>
                  <a:pt x="0" y="1566463"/>
                </a:lnTo>
                <a:lnTo>
                  <a:pt x="1797" y="1502106"/>
                </a:lnTo>
                <a:lnTo>
                  <a:pt x="7153" y="1432095"/>
                </a:lnTo>
                <a:lnTo>
                  <a:pt x="15775" y="1359402"/>
                </a:lnTo>
                <a:lnTo>
                  <a:pt x="30348" y="1287292"/>
                </a:lnTo>
                <a:lnTo>
                  <a:pt x="50873" y="1215765"/>
                </a:lnTo>
                <a:lnTo>
                  <a:pt x="73030" y="1142897"/>
                </a:lnTo>
                <a:lnTo>
                  <a:pt x="100993" y="1072099"/>
                </a:lnTo>
                <a:lnTo>
                  <a:pt x="131786" y="1003078"/>
                </a:lnTo>
                <a:lnTo>
                  <a:pt x="168675" y="933154"/>
                </a:lnTo>
                <a:lnTo>
                  <a:pt x="208394" y="865008"/>
                </a:lnTo>
                <a:lnTo>
                  <a:pt x="251089" y="797153"/>
                </a:lnTo>
                <a:lnTo>
                  <a:pt x="297956" y="732709"/>
                </a:lnTo>
                <a:lnTo>
                  <a:pt x="346165" y="669896"/>
                </a:lnTo>
                <a:lnTo>
                  <a:pt x="397349" y="607375"/>
                </a:lnTo>
                <a:lnTo>
                  <a:pt x="452705" y="548265"/>
                </a:lnTo>
                <a:lnTo>
                  <a:pt x="509549" y="489300"/>
                </a:lnTo>
                <a:lnTo>
                  <a:pt x="569078" y="433599"/>
                </a:lnTo>
                <a:lnTo>
                  <a:pt x="631290" y="381163"/>
                </a:lnTo>
                <a:lnTo>
                  <a:pt x="693212" y="331700"/>
                </a:lnTo>
                <a:lnTo>
                  <a:pt x="756475" y="283869"/>
                </a:lnTo>
                <a:lnTo>
                  <a:pt x="823911" y="239449"/>
                </a:lnTo>
                <a:lnTo>
                  <a:pt x="891055" y="198001"/>
                </a:lnTo>
                <a:lnTo>
                  <a:pt x="959251" y="161158"/>
                </a:lnTo>
                <a:lnTo>
                  <a:pt x="1030130" y="127580"/>
                </a:lnTo>
                <a:lnTo>
                  <a:pt x="1097889" y="95198"/>
                </a:lnTo>
                <a:lnTo>
                  <a:pt x="1171016" y="69344"/>
                </a:lnTo>
                <a:lnTo>
                  <a:pt x="1240876" y="46171"/>
                </a:lnTo>
                <a:lnTo>
                  <a:pt x="1311642" y="29090"/>
                </a:lnTo>
                <a:lnTo>
                  <a:pt x="1381971" y="16469"/>
                </a:lnTo>
                <a:lnTo>
                  <a:pt x="1452154" y="5334"/>
                </a:lnTo>
                <a:close/>
              </a:path>
            </a:pathLst>
          </a:custGeom>
          <a:solidFill>
            <a:srgbClr val="FEFFFF"/>
          </a:solidFill>
          <a:ln w="76200"/>
        </p:spPr>
        <p:style>
          <a:lnRef idx="2">
            <a:srgbClr val="92D050">
              <a:shade val="50000"/>
            </a:srgbClr>
          </a:lnRef>
          <a:fillRef idx="1">
            <a:srgbClr val="92D050"/>
          </a:fillRef>
          <a:effectRef idx="0">
            <a:srgbClr val="92D050"/>
          </a:effectRef>
          <a:fontRef idx="minor">
            <a:sysClr val="window" lastClr="FFFFFF"/>
          </a:fontRef>
        </p:style>
        <p:txBody>
          <a:bodyPr rtlCol="0" anchor="ctr">
            <a:normAutofit/>
          </a:bodyPr>
          <a:lstStyle/>
          <a:p>
            <a:pPr algn="ctr"/>
            <a:r>
              <a:rPr lang="zh-CN" altLang="en-US" sz="2400" b="1" baseline="0" dirty="0">
                <a:solidFill>
                  <a:srgbClr val="92D050"/>
                </a:solidFill>
                <a:latin typeface="Arial" panose="020B0604020202020204" pitchFamily="34" charset="0"/>
                <a:ea typeface="黑体" panose="02010609060101010101" charset="-122"/>
                <a:cs typeface="+mn-ea"/>
              </a:rPr>
              <a:t>配料</a:t>
            </a:r>
            <a:endParaRPr lang="zh-CN" altLang="en-US" sz="2400" b="1" baseline="0" dirty="0">
              <a:solidFill>
                <a:srgbClr val="92D050"/>
              </a:solidFill>
              <a:latin typeface="Arial" panose="020B0604020202020204" pitchFamily="34" charset="0"/>
              <a:ea typeface="黑体" panose="02010609060101010101" charset="-122"/>
              <a:cs typeface="+mn-ea"/>
            </a:endParaRPr>
          </a:p>
        </p:txBody>
      </p:sp>
      <p:grpSp>
        <p:nvGrpSpPr>
          <p:cNvPr id="27" name="组合 26"/>
          <p:cNvGrpSpPr/>
          <p:nvPr>
            <p:custDataLst>
              <p:tags r:id="rId9"/>
            </p:custDataLst>
          </p:nvPr>
        </p:nvGrpSpPr>
        <p:grpSpPr>
          <a:xfrm>
            <a:off x="3351530" y="3306445"/>
            <a:ext cx="119185" cy="1212221"/>
            <a:chOff x="3147982" y="3301681"/>
            <a:chExt cx="126449" cy="1212215"/>
          </a:xfrm>
        </p:grpSpPr>
        <p:sp>
          <p:nvSpPr>
            <p:cNvPr id="30" name="Line 108"/>
            <p:cNvSpPr>
              <a:spLocks noChangeShapeType="1"/>
            </p:cNvSpPr>
            <p:nvPr>
              <p:custDataLst>
                <p:tags r:id="rId10"/>
              </p:custDataLst>
            </p:nvPr>
          </p:nvSpPr>
          <p:spPr bwMode="auto">
            <a:xfrm>
              <a:off x="3214507" y="3372801"/>
              <a:ext cx="59690" cy="1141095"/>
            </a:xfrm>
            <a:prstGeom prst="line">
              <a:avLst/>
            </a:prstGeom>
            <a:noFill/>
            <a:ln w="19050">
              <a:solidFill>
                <a:srgbClr val="92D050">
                  <a:lumMod val="60000"/>
                  <a:lumOff val="40000"/>
                </a:srgbClr>
              </a:solidFill>
              <a:prstDash val="sysDot"/>
              <a:round/>
              <a:headEnd type="oval" w="med" len="med"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normAutofit fontScale="25000" lnSpcReduction="20000"/>
            </a:bodyPr>
            <a:lstStyle/>
            <a:p>
              <a:endParaRPr lang="zh-CN" altLang="en-US"/>
            </a:p>
          </p:txBody>
        </p:sp>
        <p:sp>
          <p:nvSpPr>
            <p:cNvPr id="31" name="Oval 140"/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3147982" y="3301681"/>
              <a:ext cx="126449" cy="126449"/>
            </a:xfrm>
            <a:prstGeom prst="ellipse">
              <a:avLst/>
            </a:prstGeom>
            <a:solidFill>
              <a:srgbClr val="FEFFFF"/>
            </a:solidFill>
            <a:ln w="38100">
              <a:solidFill>
                <a:srgbClr val="92D050">
                  <a:lumMod val="60000"/>
                  <a:lumOff val="40000"/>
                </a:srgbClr>
              </a:solidFill>
            </a:ln>
          </p:spPr>
          <p:txBody>
            <a:bodyPr wrap="none" anchor="ctr">
              <a:normAutofit fontScale="25000" lnSpcReduction="20000"/>
            </a:bodyPr>
            <a:lstStyle>
              <a:lvl1pPr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1pPr>
              <a:lvl2pPr marL="742950" indent="-28575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2pPr>
              <a:lvl3pPr marL="11430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3pPr>
              <a:lvl4pPr marL="16002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4pPr>
              <a:lvl5pPr marL="2057400" indent="-228600"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5pPr>
              <a:lvl6pPr marL="25146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6pPr>
              <a:lvl7pPr marL="29718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7pPr>
              <a:lvl8pPr marL="34290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8pPr>
              <a:lvl9pPr marL="3886200" indent="-228600" fontAlgn="base" latinLnBrk="1">
                <a:spcBef>
                  <a:spcPct val="0"/>
                </a:spcBef>
                <a:spcAft>
                  <a:spcPct val="0"/>
                </a:spcAft>
                <a:defRPr>
                  <a:solidFill>
                    <a:srgbClr val="5F5F5F"/>
                  </a:solidFill>
                  <a:latin typeface="Malgun Gothic" panose="020B0503020000020004" pitchFamily="34" charset="-127"/>
                  <a:ea typeface="Malgun Gothic" panose="020B0503020000020004" pitchFamily="34" charset="-127"/>
                </a:defRPr>
              </a:lvl9pPr>
            </a:lstStyle>
            <a:p>
              <a:pPr algn="ctr"/>
              <a:endParaRPr kumimoji="0" lang="ko-KR" altLang="ko-KR" baseline="0">
                <a:latin typeface="Arial" panose="020B0604020202020204" pitchFamily="34" charset="0"/>
                <a:ea typeface="黑体" panose="02010609060101010101" charset="-122"/>
              </a:endParaRPr>
            </a:p>
          </p:txBody>
        </p:sp>
      </p:grp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zh-CN" altLang="en-US" b="1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  <a:sym typeface="+mn-ea"/>
              </a:rPr>
              <a:t>糯米烧卖的制作流程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93900" y="1468755"/>
            <a:ext cx="8125460" cy="4661535"/>
          </a:xfrm>
        </p:spPr>
        <p:txBody>
          <a:bodyPr/>
          <a:p>
            <a:pPr algn="l">
              <a:buNone/>
            </a:pPr>
            <a:endParaRPr lang="zh-CN" altLang="en-US"/>
          </a:p>
        </p:txBody>
      </p:sp>
      <p:sp>
        <p:nvSpPr>
          <p:cNvPr id="4" name="右箭头 3">
            <a:hlinkClick r:id="rId1" action="ppaction://hlinksldjump"/>
          </p:cNvPr>
          <p:cNvSpPr/>
          <p:nvPr/>
        </p:nvSpPr>
        <p:spPr>
          <a:xfrm>
            <a:off x="7956550" y="5934075"/>
            <a:ext cx="730250" cy="5245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任意多边形 4"/>
          <p:cNvSpPr/>
          <p:nvPr>
            <p:custDataLst>
              <p:tags r:id="rId2"/>
            </p:custDataLst>
          </p:nvPr>
        </p:nvSpPr>
        <p:spPr>
          <a:xfrm>
            <a:off x="5855774" y="3543253"/>
            <a:ext cx="552734" cy="472499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271595" y="0"/>
                </a:moveTo>
                <a:lnTo>
                  <a:pt x="271595" y="198572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0" y="198572"/>
                </a:lnTo>
                <a:lnTo>
                  <a:pt x="67899" y="198572"/>
                </a:lnTo>
                <a:lnTo>
                  <a:pt x="67899" y="0"/>
                </a:lnTo>
                <a:lnTo>
                  <a:pt x="271595" y="0"/>
                </a:lnTo>
                <a:close/>
              </a:path>
            </a:pathLst>
          </a:custGeom>
          <a:solidFill>
            <a:srgbClr val="9C6464">
              <a:lumMod val="60000"/>
              <a:lumOff val="40000"/>
            </a:srgbClr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spcFirstLastPara="0" vert="horz" wrap="square" lIns="79429" tIns="0" rIns="79429" bIns="101848" numCol="1" spcCol="1270" anchor="ctr" anchorCtr="0">
            <a:normAutofit fontScale="92500" lnSpcReduction="20000"/>
          </a:bodyPr>
          <a:p>
            <a:pPr marL="0" marR="0" lvl="0" indent="0" algn="ctr" defTabSz="75565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>
            <p:custDataLst>
              <p:tags r:id="rId3"/>
            </p:custDataLst>
          </p:nvPr>
        </p:nvSpPr>
        <p:spPr>
          <a:xfrm>
            <a:off x="1897471" y="2009857"/>
            <a:ext cx="2228775" cy="1337266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rgbClr val="BF8C59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wrap="square" anchor="ctr">
            <a:normAutofit/>
          </a:bodyPr>
          <a:p>
            <a:pPr lvl="0" algn="ctr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  <a:sym typeface="Arial" panose="020B0604020202020204" pitchFamily="34" charset="0"/>
              </a:rPr>
              <a:t>制皮</a:t>
            </a:r>
            <a:endParaRPr lang="zh-CN" altLang="en-US" sz="2800" kern="0" dirty="0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15" name="任意多边形 14"/>
          <p:cNvSpPr/>
          <p:nvPr>
            <p:custDataLst>
              <p:tags r:id="rId4"/>
            </p:custDataLst>
          </p:nvPr>
        </p:nvSpPr>
        <p:spPr>
          <a:xfrm>
            <a:off x="4322379" y="2402120"/>
            <a:ext cx="472500" cy="552735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0" y="79429"/>
                </a:moveTo>
                <a:lnTo>
                  <a:pt x="169747" y="79429"/>
                </a:lnTo>
                <a:lnTo>
                  <a:pt x="169747" y="0"/>
                </a:lnTo>
                <a:lnTo>
                  <a:pt x="339494" y="198572"/>
                </a:lnTo>
                <a:lnTo>
                  <a:pt x="169747" y="397144"/>
                </a:lnTo>
                <a:lnTo>
                  <a:pt x="169747" y="317715"/>
                </a:lnTo>
                <a:lnTo>
                  <a:pt x="0" y="317715"/>
                </a:lnTo>
                <a:lnTo>
                  <a:pt x="0" y="79429"/>
                </a:lnTo>
                <a:close/>
              </a:path>
            </a:pathLst>
          </a:custGeom>
          <a:solidFill>
            <a:srgbClr val="BF8C59">
              <a:lumMod val="60000"/>
              <a:lumOff val="40000"/>
            </a:srgbClr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spcFirstLastPara="0" vert="horz" wrap="square" lIns="0" tIns="79429" rIns="101848" bIns="79429" numCol="1" spcCol="1270" anchor="ctr" anchorCtr="0">
            <a:normAutofit fontScale="90000"/>
          </a:bodyPr>
          <a:p>
            <a:pPr marL="0" marR="0" lvl="0" indent="0" algn="ctr" defTabSz="75565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18" name="任意多边形 17"/>
          <p:cNvSpPr/>
          <p:nvPr>
            <p:custDataLst>
              <p:tags r:id="rId5"/>
            </p:custDataLst>
          </p:nvPr>
        </p:nvSpPr>
        <p:spPr>
          <a:xfrm>
            <a:off x="5017754" y="2009857"/>
            <a:ext cx="2228775" cy="1337266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rgbClr val="9C6464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wrap="square" anchor="ctr">
            <a:normAutofit/>
          </a:bodyPr>
          <a:p>
            <a:pPr lvl="0" algn="ctr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  <a:sym typeface="Arial" panose="020B0604020202020204" pitchFamily="34" charset="0"/>
              </a:rPr>
              <a:t>制馅</a:t>
            </a:r>
            <a:endParaRPr lang="zh-CN" altLang="en-US" sz="2800" kern="0" dirty="0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22" name="任意多边形 21"/>
          <p:cNvSpPr/>
          <p:nvPr>
            <p:custDataLst>
              <p:tags r:id="rId6"/>
            </p:custDataLst>
          </p:nvPr>
        </p:nvSpPr>
        <p:spPr>
          <a:xfrm>
            <a:off x="5017754" y="4238630"/>
            <a:ext cx="2228775" cy="1337266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rgbClr val="967AA2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wrap="square" anchor="ctr">
            <a:normAutofit/>
          </a:bodyPr>
          <a:p>
            <a:pPr lvl="0" algn="ctr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  <a:sym typeface="Arial" panose="020B0604020202020204" pitchFamily="34" charset="0"/>
              </a:rPr>
              <a:t>包制</a:t>
            </a:r>
            <a:endParaRPr lang="zh-CN" altLang="en-US" sz="2800" kern="0" dirty="0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  <p:sp>
        <p:nvSpPr>
          <p:cNvPr id="25" name="任意多边形 24"/>
          <p:cNvSpPr/>
          <p:nvPr>
            <p:custDataLst>
              <p:tags r:id="rId7"/>
            </p:custDataLst>
          </p:nvPr>
        </p:nvSpPr>
        <p:spPr>
          <a:xfrm>
            <a:off x="4349124" y="4630893"/>
            <a:ext cx="472500" cy="552736"/>
          </a:xfrm>
          <a:custGeom>
            <a:avLst/>
            <a:gdLst>
              <a:gd name="connsiteX0" fmla="*/ 0 w 339494"/>
              <a:gd name="connsiteY0" fmla="*/ 79429 h 397144"/>
              <a:gd name="connsiteX1" fmla="*/ 169747 w 339494"/>
              <a:gd name="connsiteY1" fmla="*/ 79429 h 397144"/>
              <a:gd name="connsiteX2" fmla="*/ 169747 w 339494"/>
              <a:gd name="connsiteY2" fmla="*/ 0 h 397144"/>
              <a:gd name="connsiteX3" fmla="*/ 339494 w 339494"/>
              <a:gd name="connsiteY3" fmla="*/ 198572 h 397144"/>
              <a:gd name="connsiteX4" fmla="*/ 169747 w 339494"/>
              <a:gd name="connsiteY4" fmla="*/ 397144 h 397144"/>
              <a:gd name="connsiteX5" fmla="*/ 169747 w 339494"/>
              <a:gd name="connsiteY5" fmla="*/ 317715 h 397144"/>
              <a:gd name="connsiteX6" fmla="*/ 0 w 339494"/>
              <a:gd name="connsiteY6" fmla="*/ 317715 h 397144"/>
              <a:gd name="connsiteX7" fmla="*/ 0 w 339494"/>
              <a:gd name="connsiteY7" fmla="*/ 79429 h 397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39494" h="397144">
                <a:moveTo>
                  <a:pt x="339494" y="317715"/>
                </a:moveTo>
                <a:lnTo>
                  <a:pt x="169747" y="317715"/>
                </a:lnTo>
                <a:lnTo>
                  <a:pt x="169747" y="397144"/>
                </a:lnTo>
                <a:lnTo>
                  <a:pt x="0" y="198572"/>
                </a:lnTo>
                <a:lnTo>
                  <a:pt x="169747" y="0"/>
                </a:lnTo>
                <a:lnTo>
                  <a:pt x="169747" y="79429"/>
                </a:lnTo>
                <a:lnTo>
                  <a:pt x="339494" y="79429"/>
                </a:lnTo>
                <a:lnTo>
                  <a:pt x="339494" y="317715"/>
                </a:lnTo>
                <a:close/>
              </a:path>
            </a:pathLst>
          </a:custGeom>
          <a:solidFill>
            <a:srgbClr val="967AA2">
              <a:lumMod val="60000"/>
              <a:lumOff val="40000"/>
            </a:srgbClr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18000"/>
              </a:prstClr>
            </a:outerShdw>
          </a:effectLst>
        </p:spPr>
        <p:txBody>
          <a:bodyPr spcFirstLastPara="0" vert="horz" wrap="square" lIns="101847" tIns="79430" rIns="0" bIns="79429" numCol="1" spcCol="1270" anchor="ctr" anchorCtr="0">
            <a:normAutofit fontScale="90000"/>
          </a:bodyPr>
          <a:p>
            <a:pPr marL="0" marR="0" lvl="0" indent="0" algn="ctr" defTabSz="755650" eaLnBrk="1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sym typeface="Arial" panose="020B0604020202020204" pitchFamily="34" charset="0"/>
            </a:endParaRPr>
          </a:p>
        </p:txBody>
      </p:sp>
      <p:sp>
        <p:nvSpPr>
          <p:cNvPr id="28" name="任意多边形 27"/>
          <p:cNvSpPr/>
          <p:nvPr>
            <p:custDataLst>
              <p:tags r:id="rId8"/>
            </p:custDataLst>
          </p:nvPr>
        </p:nvSpPr>
        <p:spPr>
          <a:xfrm>
            <a:off x="1897471" y="4238630"/>
            <a:ext cx="2228775" cy="1337266"/>
          </a:xfrm>
          <a:custGeom>
            <a:avLst/>
            <a:gdLst>
              <a:gd name="connsiteX0" fmla="*/ 0 w 1601390"/>
              <a:gd name="connsiteY0" fmla="*/ 96083 h 960834"/>
              <a:gd name="connsiteX1" fmla="*/ 96083 w 1601390"/>
              <a:gd name="connsiteY1" fmla="*/ 0 h 960834"/>
              <a:gd name="connsiteX2" fmla="*/ 1505307 w 1601390"/>
              <a:gd name="connsiteY2" fmla="*/ 0 h 960834"/>
              <a:gd name="connsiteX3" fmla="*/ 1601390 w 1601390"/>
              <a:gd name="connsiteY3" fmla="*/ 96083 h 960834"/>
              <a:gd name="connsiteX4" fmla="*/ 1601390 w 1601390"/>
              <a:gd name="connsiteY4" fmla="*/ 864751 h 960834"/>
              <a:gd name="connsiteX5" fmla="*/ 1505307 w 1601390"/>
              <a:gd name="connsiteY5" fmla="*/ 960834 h 960834"/>
              <a:gd name="connsiteX6" fmla="*/ 96083 w 1601390"/>
              <a:gd name="connsiteY6" fmla="*/ 960834 h 960834"/>
              <a:gd name="connsiteX7" fmla="*/ 0 w 1601390"/>
              <a:gd name="connsiteY7" fmla="*/ 864751 h 960834"/>
              <a:gd name="connsiteX8" fmla="*/ 0 w 1601390"/>
              <a:gd name="connsiteY8" fmla="*/ 96083 h 9608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01390" h="960834">
                <a:moveTo>
                  <a:pt x="0" y="96083"/>
                </a:moveTo>
                <a:cubicBezTo>
                  <a:pt x="0" y="43018"/>
                  <a:pt x="43018" y="0"/>
                  <a:pt x="96083" y="0"/>
                </a:cubicBezTo>
                <a:lnTo>
                  <a:pt x="1505307" y="0"/>
                </a:lnTo>
                <a:cubicBezTo>
                  <a:pt x="1558372" y="0"/>
                  <a:pt x="1601390" y="43018"/>
                  <a:pt x="1601390" y="96083"/>
                </a:cubicBezTo>
                <a:lnTo>
                  <a:pt x="1601390" y="864751"/>
                </a:lnTo>
                <a:cubicBezTo>
                  <a:pt x="1601390" y="917816"/>
                  <a:pt x="1558372" y="960834"/>
                  <a:pt x="1505307" y="960834"/>
                </a:cubicBezTo>
                <a:lnTo>
                  <a:pt x="96083" y="960834"/>
                </a:lnTo>
                <a:cubicBezTo>
                  <a:pt x="43018" y="960834"/>
                  <a:pt x="0" y="917816"/>
                  <a:pt x="0" y="864751"/>
                </a:cubicBezTo>
                <a:lnTo>
                  <a:pt x="0" y="96083"/>
                </a:lnTo>
                <a:close/>
              </a:path>
            </a:pathLst>
          </a:custGeom>
          <a:solidFill>
            <a:srgbClr val="A35D85"/>
          </a:solidFill>
          <a:ln w="9525">
            <a:noFill/>
            <a:round/>
          </a:ln>
          <a:effectLst>
            <a:outerShdw blurRad="63500" sx="101000" sy="101000" algn="ctr" rotWithShape="0">
              <a:prstClr val="black">
                <a:alpha val="8000"/>
              </a:prstClr>
            </a:outerShdw>
          </a:effectLst>
        </p:spPr>
        <p:txBody>
          <a:bodyPr wrap="square" anchor="ctr">
            <a:normAutofit/>
          </a:bodyPr>
          <a:p>
            <a:pPr lvl="0" algn="ctr">
              <a:defRPr/>
            </a:pPr>
            <a:r>
              <a:rPr lang="zh-CN" altLang="en-US" sz="2800" kern="0" dirty="0">
                <a:solidFill>
                  <a:sysClr val="window" lastClr="FFFFFF"/>
                </a:solidFill>
                <a:sym typeface="Arial" panose="020B0604020202020204" pitchFamily="34" charset="0"/>
              </a:rPr>
              <a:t>蒸制</a:t>
            </a:r>
            <a:endParaRPr lang="zh-CN" altLang="en-US" sz="2800" kern="0" dirty="0">
              <a:solidFill>
                <a:sysClr val="window" lastClr="FFFFFF"/>
              </a:solidFill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50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77545"/>
            <a:ext cx="8229600" cy="1136650"/>
          </a:xfrm>
        </p:spPr>
        <p:txBody>
          <a:bodyPr/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烧卖的营养价值</a:t>
            </a:r>
            <a:endParaRPr lang="zh-CN" altLang="en-US" sz="4400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51660" y="2136775"/>
            <a:ext cx="5440045" cy="2585085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  </a:t>
            </a: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烧卖的营养价值根据烧卖馅心原料的不同而不同；要视具体情况而定。</a:t>
            </a:r>
            <a:endParaRPr lang="zh-CN" altLang="en-US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2472690" y="2446655"/>
            <a:ext cx="447611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540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谢谢观赏</a:t>
            </a:r>
            <a:r>
              <a:rPr lang="en-US" altLang="zh-CN" sz="540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!</a:t>
            </a:r>
            <a:endParaRPr lang="en-US" altLang="zh-CN" sz="540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584700" y="4330065"/>
            <a:ext cx="23641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>
                <a:latin typeface="迷你简毡笔黑" panose="03000509000000000000" charset="-122"/>
                <a:ea typeface="迷你简毡笔黑" panose="03000509000000000000" charset="-122"/>
              </a:rPr>
              <a:t>主讲人：李冬梅</a:t>
            </a:r>
            <a:endParaRPr lang="zh-CN" altLang="en-US" sz="2400"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1976120" y="1036955"/>
            <a:ext cx="5049520" cy="3197860"/>
          </a:xfrm>
        </p:spPr>
        <p:txBody>
          <a:bodyPr/>
          <a:lstStyle/>
          <a:p>
            <a:pPr marL="571500" indent="-571500">
              <a:buFont typeface="+mj-ea"/>
              <a:buAutoNum type="ea1JpnChsDbPeriod"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hlinkClick r:id="rId1" action="ppaction://hlinksldjump"/>
              </a:rPr>
              <a:t>烧卖文化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hlinkClick r:id="rId2" action="ppaction://hlinksldjump"/>
              </a:rPr>
              <a:t>烧卖起源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endParaRPr lang="en-US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hlinkClick r:id="rId3" action="ppaction://hlinksldjump"/>
              </a:rPr>
              <a:t>四季烧卖的制作方法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  <a:hlinkClick r:id="rId3" action="ppaction://hlinksldjump"/>
            </a:endParaRPr>
          </a:p>
          <a:p>
            <a:pPr marL="571500" indent="-571500">
              <a:buFont typeface="+mj-ea"/>
              <a:buAutoNum type="ea1JpnChsDbPeriod"/>
            </a:pP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r>
              <a:rPr lang="zh-CN" altLang="zh-CN" sz="2800" dirty="0" smtClean="0">
                <a:latin typeface="黑体" panose="02010609060101010101" charset="-122"/>
                <a:ea typeface="黑体" panose="02010609060101010101" charset="-122"/>
                <a:hlinkClick r:id="rId4" action="ppaction://hlinksldjump"/>
              </a:rPr>
              <a:t>糯米烧卖配方及制作流程</a:t>
            </a:r>
            <a:endParaRPr lang="zh-CN" altLang="zh-CN" sz="2800" dirty="0" smtClean="0">
              <a:latin typeface="黑体" panose="02010609060101010101" charset="-122"/>
              <a:ea typeface="黑体" panose="02010609060101010101" charset="-122"/>
              <a:hlinkClick r:id="rId4" action="ppaction://hlinksldjump"/>
            </a:endParaRPr>
          </a:p>
          <a:p>
            <a:pPr marL="571500" indent="-571500">
              <a:buFont typeface="+mj-ea"/>
              <a:buAutoNum type="ea1JpnChsDbPeriod"/>
            </a:pPr>
            <a:endParaRPr lang="zh-CN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 marL="571500" indent="-571500">
              <a:buFont typeface="+mj-ea"/>
              <a:buAutoNum type="ea1JpnChsDbPeriod"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  <a:hlinkClick r:id="rId5" action="ppaction://hlinksldjump"/>
              </a:rPr>
              <a:t>烧卖的营养价值</a:t>
            </a:r>
            <a:endParaRPr lang="zh-CN" altLang="en-US" sz="28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85165"/>
            <a:ext cx="8229600" cy="1013460"/>
          </a:xfrm>
        </p:spPr>
        <p:txBody>
          <a:bodyPr/>
          <a:lstStyle/>
          <a:p>
            <a:pPr algn="ctr"/>
            <a:r>
              <a:rPr lang="zh-CN" altLang="en-US" sz="4400" b="1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烧卖文化</a:t>
            </a:r>
            <a:endParaRPr lang="zh-CN" altLang="en-US" sz="4400" b="1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51660" y="1914525"/>
            <a:ext cx="5440045" cy="3697605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   </a:t>
            </a: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烧麦起源于包子，它与包子的区别在于顶部不封口作石榴状。明代称烧麦为纱帽，清代称之为鬼蓬头。清乾隆年间的竹枝词有</a:t>
            </a:r>
            <a:r>
              <a:rPr lang="en-US" dirty="0" smtClean="0">
                <a:latin typeface="黑体" panose="02010609060101010101" charset="-122"/>
                <a:ea typeface="黑体" panose="02010609060101010101" charset="-122"/>
              </a:rPr>
              <a:t>"</a:t>
            </a: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烧麦馄钝列满盘</a:t>
            </a:r>
            <a:r>
              <a:rPr lang="en-US" dirty="0" smtClean="0">
                <a:latin typeface="黑体" panose="02010609060101010101" charset="-122"/>
                <a:ea typeface="黑体" panose="02010609060101010101" charset="-122"/>
              </a:rPr>
              <a:t>"</a:t>
            </a:r>
            <a:r>
              <a:rPr lang="zh-CN" altLang="en-US" dirty="0" smtClean="0">
                <a:latin typeface="黑体" panose="02010609060101010101" charset="-122"/>
                <a:ea typeface="黑体" panose="02010609060101010101" charset="-122"/>
              </a:rPr>
              <a:t>的说法。</a:t>
            </a:r>
            <a:endParaRPr lang="zh-CN" altLang="en-US" dirty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右箭头 3">
            <a:hlinkClick r:id="rId1" action="ppaction://hlinksldjump"/>
          </p:cNvPr>
          <p:cNvSpPr/>
          <p:nvPr/>
        </p:nvSpPr>
        <p:spPr>
          <a:xfrm>
            <a:off x="7956550" y="5942330"/>
            <a:ext cx="730250" cy="5245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80415"/>
            <a:ext cx="8229600" cy="1143635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400" b="1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烧卖起源</a:t>
            </a:r>
            <a:endParaRPr lang="zh-CN" altLang="en-US" sz="4400" b="1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31035" y="1924050"/>
            <a:ext cx="5374005" cy="3943350"/>
          </a:xfrm>
        </p:spPr>
        <p:txBody>
          <a:bodyPr/>
          <a:lstStyle/>
          <a:p>
            <a:pPr>
              <a:buNone/>
            </a:pPr>
            <a:r>
              <a:rPr lang="zh-CN" altLang="en-US" dirty="0" smtClean="0"/>
              <a:t>       </a:t>
            </a:r>
            <a:r>
              <a:rPr lang="zh-CN" altLang="en-US" sz="3600" dirty="0" smtClean="0"/>
              <a:t> 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关于烧卖的起源说法不一，目前的主流观点有两个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（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）起源于明末清初的山西大同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（</a:t>
            </a: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2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）起源在清朝的归化城（呼和浩特回民区和玉泉区）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5" name="右箭头 4">
            <a:hlinkClick r:id="rId1" action="ppaction://hlinksldjump"/>
          </p:cNvPr>
          <p:cNvSpPr/>
          <p:nvPr/>
        </p:nvSpPr>
        <p:spPr>
          <a:xfrm>
            <a:off x="7956550" y="5942965"/>
            <a:ext cx="730250" cy="5245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29590"/>
            <a:ext cx="8229600" cy="963930"/>
          </a:xfrm>
        </p:spPr>
        <p:txBody>
          <a:bodyPr/>
          <a:lstStyle/>
          <a:p>
            <a:pPr algn="ctr"/>
            <a:r>
              <a:rPr lang="zh-CN" altLang="en-US" sz="4400" b="1" dirty="0" smtClean="0">
                <a:latin typeface="迷你简毡笔黑" panose="03000509000000000000" charset="-122"/>
                <a:ea typeface="迷你简毡笔黑" panose="03000509000000000000" charset="-122"/>
              </a:rPr>
              <a:t>四季烧卖的制作方法</a:t>
            </a:r>
            <a:endParaRPr lang="zh-CN" altLang="en-US" sz="4400" b="1" dirty="0" smtClean="0"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57070" y="1710690"/>
            <a:ext cx="5374005" cy="41567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      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四季烧卖是泰州历史悠久的传统名点，一年四季，品种各不相同，风味各具特色，故有此称，此点用料考究，制作精细，油润鲜美，应季性强，为点心之上品。现分四季介绍如下：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（一）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春季：荠菜烧卖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en-US" altLang="zh-CN" sz="2400" dirty="0" smtClean="0">
                <a:latin typeface="黑体" panose="02010609060101010101" charset="-122"/>
                <a:ea typeface="黑体" panose="02010609060101010101" charset="-122"/>
              </a:rPr>
              <a:t>      </a:t>
            </a: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（二）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夏季：冬瓜烧卖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      （三）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秋季：茼蒿烧卖</a:t>
            </a:r>
            <a:endParaRPr lang="en-US" altLang="zh-CN" sz="24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buNone/>
            </a:pPr>
            <a:r>
              <a:rPr lang="zh-CN" altLang="en-US" sz="2400" dirty="0" smtClean="0">
                <a:latin typeface="黑体" panose="02010609060101010101" charset="-122"/>
                <a:ea typeface="黑体" panose="02010609060101010101" charset="-122"/>
              </a:rPr>
              <a:t>      （四）</a:t>
            </a:r>
            <a:r>
              <a:rPr lang="zh-CN" altLang="en-US" sz="2400" b="1" dirty="0" smtClean="0">
                <a:latin typeface="黑体" panose="02010609060101010101" charset="-122"/>
                <a:ea typeface="黑体" panose="02010609060101010101" charset="-122"/>
              </a:rPr>
              <a:t>冬季：萝卜丝蟹肉烧卖</a:t>
            </a:r>
            <a:endParaRPr lang="zh-CN" altLang="en-US" sz="2400" dirty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97205"/>
            <a:ext cx="8229600" cy="970915"/>
          </a:xfrm>
        </p:spPr>
        <p:txBody>
          <a:bodyPr/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四季烧卖的制作方法</a:t>
            </a:r>
            <a:endParaRPr lang="zh-CN" altLang="en-US" sz="4400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851660" y="1553845"/>
            <a:ext cx="5453380" cy="4174490"/>
          </a:xfrm>
        </p:spPr>
        <p:txBody>
          <a:bodyPr/>
          <a:lstStyle/>
          <a:p>
            <a:pPr>
              <a:buNone/>
            </a:pP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（一）</a:t>
            </a:r>
            <a:r>
              <a:rPr lang="zh-CN" altLang="en-US" sz="2200" b="1" dirty="0" smtClean="0">
                <a:latin typeface="黑体" panose="02010609060101010101" charset="-122"/>
                <a:ea typeface="黑体" panose="02010609060101010101" charset="-122"/>
              </a:rPr>
              <a:t>春季：荠菜烧卖</a:t>
            </a:r>
            <a:endParaRPr lang="zh-CN" altLang="en-US" sz="22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     原料配方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制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200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只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) </a:t>
            </a:r>
            <a:r>
              <a:rPr lang="zh-CN" altLang="en-US" sz="2200" b="1" dirty="0" smtClean="0">
                <a:latin typeface="黑体" panose="02010609060101010101" charset="-122"/>
                <a:ea typeface="黑体" panose="02010609060101010101" charset="-122"/>
              </a:rPr>
              <a:t>：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中筋粉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1.25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千克、 猪肉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750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 净冬笋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250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 荠菜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1.5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千克、生肉皮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125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克、湿淀粉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250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克、鲜虾仁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125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 、虾籽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克、酱油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125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克、绵白糖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125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 、精盐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克、姜末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克、香葱末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15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 白胡椒粉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1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克、熟猪油</a:t>
            </a:r>
            <a:r>
              <a:rPr lang="en-US" sz="2200" dirty="0" smtClean="0">
                <a:latin typeface="黑体" panose="02010609060101010101" charset="-122"/>
                <a:ea typeface="黑体" panose="02010609060101010101" charset="-122"/>
              </a:rPr>
              <a:t>500</a:t>
            </a: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endParaRPr lang="zh-CN" altLang="en-US" sz="22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200" dirty="0" smtClean="0">
                <a:latin typeface="黑体" panose="02010609060101010101" charset="-122"/>
                <a:ea typeface="黑体" panose="02010609060101010101" charset="-122"/>
              </a:rPr>
              <a:t>  产品特点：馅心翠绿，笋嫩虾绿，品一口油润鲜美，野菜飘香</a:t>
            </a:r>
            <a:endParaRPr lang="zh-CN" altLang="en-US" sz="22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54990"/>
            <a:ext cx="8229600" cy="1275080"/>
          </a:xfrm>
        </p:spPr>
        <p:txBody>
          <a:bodyPr/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四季烧卖的制作方法</a:t>
            </a:r>
            <a:endParaRPr lang="zh-CN" altLang="en-US" sz="4400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17700" y="1998345"/>
            <a:ext cx="5400675" cy="3177540"/>
          </a:xfrm>
        </p:spPr>
        <p:txBody>
          <a:bodyPr/>
          <a:lstStyle/>
          <a:p>
            <a:pPr>
              <a:buNone/>
            </a:pPr>
            <a:r>
              <a:rPr lang="zh-CN" altLang="en-US" sz="2600" b="1" dirty="0" smtClean="0">
                <a:latin typeface="黑体" panose="02010609060101010101" charset="-122"/>
                <a:ea typeface="黑体" panose="02010609060101010101" charset="-122"/>
              </a:rPr>
              <a:t>（二）夏季：冬瓜烧卖</a:t>
            </a:r>
            <a:endParaRPr lang="en-US" altLang="zh-CN" sz="26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    原料配方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制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100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只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：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 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用料与荠菜烧卖基本相同，但用冬瓜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(1.75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公斤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、木耳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(10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取代荠菜。</a:t>
            </a:r>
            <a:endParaRPr lang="zh-CN" altLang="en-US" sz="26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  产品特点：皮薄色白，馅心清香</a:t>
            </a:r>
            <a:endParaRPr lang="en-US" altLang="zh-CN" sz="26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644525"/>
            <a:ext cx="8229600" cy="1202690"/>
          </a:xfrm>
        </p:spPr>
        <p:txBody>
          <a:bodyPr>
            <a:scene3d>
              <a:camera prst="orthographicFront"/>
              <a:lightRig rig="threePt" dir="t"/>
            </a:scene3d>
          </a:bodyPr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四季烧卖的制作方法</a:t>
            </a:r>
            <a:endParaRPr lang="zh-CN" altLang="en-US" sz="4400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79930" y="2006600"/>
            <a:ext cx="5334635" cy="3416300"/>
          </a:xfrm>
        </p:spPr>
        <p:txBody>
          <a:bodyPr/>
          <a:lstStyle/>
          <a:p>
            <a:pPr>
              <a:buNone/>
            </a:pPr>
            <a:r>
              <a:rPr lang="zh-CN" altLang="en-US" sz="2800" b="1" dirty="0" smtClean="0">
                <a:latin typeface="黑体" panose="02010609060101010101" charset="-122"/>
                <a:ea typeface="黑体" panose="02010609060101010101" charset="-122"/>
              </a:rPr>
              <a:t>（三）秋季：茼蒿烧卖</a:t>
            </a:r>
            <a:endParaRPr lang="en-US" altLang="zh-CN" sz="2800" b="1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    原料配方</a:t>
            </a:r>
            <a:r>
              <a:rPr lang="en-US" altLang="en-US" sz="2800" dirty="0" smtClean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制</a:t>
            </a:r>
            <a:r>
              <a:rPr lang="en-US" altLang="en-US" sz="2800" dirty="0" smtClean="0">
                <a:latin typeface="黑体" panose="02010609060101010101" charset="-122"/>
                <a:ea typeface="黑体" panose="02010609060101010101" charset="-122"/>
              </a:rPr>
              <a:t>100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只</a:t>
            </a:r>
            <a:r>
              <a:rPr lang="en-US" altLang="en-US" sz="2800" dirty="0" smtClean="0">
                <a:latin typeface="黑体" panose="02010609060101010101" charset="-122"/>
                <a:ea typeface="黑体" panose="02010609060101010101" charset="-122"/>
              </a:rPr>
              <a:t>)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：用料与荠菜烧卖基本相同，但用茼蒿</a:t>
            </a:r>
            <a:r>
              <a:rPr lang="en-US" altLang="en-US" sz="2800" dirty="0" smtClean="0">
                <a:latin typeface="黑体" panose="02010609060101010101" charset="-122"/>
                <a:ea typeface="黑体" panose="02010609060101010101" charset="-122"/>
              </a:rPr>
              <a:t>(1.75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公斤</a:t>
            </a:r>
            <a:r>
              <a:rPr lang="en-US" altLang="en-US" sz="28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取代荠菜。</a:t>
            </a:r>
            <a:endParaRPr lang="en-US" altLang="zh-CN" sz="28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800" dirty="0" smtClean="0">
                <a:latin typeface="黑体" panose="02010609060101010101" charset="-122"/>
                <a:ea typeface="黑体" panose="02010609060101010101" charset="-122"/>
              </a:rPr>
              <a:t>    </a:t>
            </a:r>
            <a:r>
              <a:rPr lang="zh-CN" altLang="en-US" sz="2800" dirty="0" smtClean="0">
                <a:latin typeface="黑体" panose="02010609060101010101" charset="-122"/>
                <a:ea typeface="黑体" panose="02010609060101010101" charset="-122"/>
              </a:rPr>
              <a:t>产品特点：清香鲜嫩。</a:t>
            </a:r>
            <a:endParaRPr lang="zh-CN" altLang="en-US" sz="28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</p:spTree>
  </p:cSld>
  <p:clrMapOvr>
    <a:masterClrMapping/>
  </p:clrMapOvr>
  <p:transition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554355"/>
            <a:ext cx="8229600" cy="972185"/>
          </a:xfrm>
        </p:spPr>
        <p:txBody>
          <a:bodyPr/>
          <a:lstStyle/>
          <a:p>
            <a:pPr algn="ctr"/>
            <a:r>
              <a:rPr lang="zh-CN" altLang="en-US" sz="4400" dirty="0" smtClean="0">
                <a:solidFill>
                  <a:schemeClr val="accent5">
                    <a:lumMod val="10000"/>
                  </a:schemeClr>
                </a:solidFill>
                <a:effectLst>
                  <a:reflection blurRad="6350" stA="53000" endA="300" endPos="35500" dir="5400000" sy="-90000" algn="bl" rotWithShape="0"/>
                </a:effectLst>
                <a:latin typeface="迷你简毡笔黑" panose="03000509000000000000" charset="-122"/>
                <a:ea typeface="迷你简毡笔黑" panose="03000509000000000000" charset="-122"/>
              </a:rPr>
              <a:t>四季烧卖的制作方法</a:t>
            </a:r>
            <a:endParaRPr lang="zh-CN" altLang="en-US" sz="4400" dirty="0" smtClean="0">
              <a:solidFill>
                <a:schemeClr val="accent5">
                  <a:lumMod val="10000"/>
                </a:schemeClr>
              </a:solidFill>
              <a:effectLst>
                <a:reflection blurRad="6350" stA="53000" endA="300" endPos="35500" dir="5400000" sy="-90000" algn="bl" rotWithShape="0"/>
              </a:effectLst>
              <a:latin typeface="迷你简毡笔黑" panose="03000509000000000000" charset="-122"/>
              <a:ea typeface="迷你简毡笔黑" panose="03000509000000000000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931035" y="1685290"/>
            <a:ext cx="5374005" cy="3935730"/>
          </a:xfrm>
        </p:spPr>
        <p:txBody>
          <a:bodyPr/>
          <a:lstStyle/>
          <a:p>
            <a:pPr>
              <a:buNone/>
            </a:pP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（四）冬季：萝卜丝蟹肉烧卖</a:t>
            </a:r>
            <a:endParaRPr lang="en-US" altLang="zh-CN" sz="26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  原料配方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制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100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只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 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：用料与荠菜烧卖基本相同，但用红萝卜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(1.5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公斤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、蟹肉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(200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、菜油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(100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和青蒜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(50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取代荠菜，并减少熟猪油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(175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克</a:t>
            </a:r>
            <a:r>
              <a:rPr lang="en-US" altLang="en-US" sz="2600" dirty="0" smtClean="0">
                <a:latin typeface="黑体" panose="02010609060101010101" charset="-122"/>
                <a:ea typeface="黑体" panose="02010609060101010101" charset="-122"/>
              </a:rPr>
              <a:t>)</a:t>
            </a:r>
            <a:endParaRPr lang="en-US" altLang="zh-CN" sz="2600" dirty="0" smtClean="0">
              <a:latin typeface="黑体" panose="02010609060101010101" charset="-122"/>
              <a:ea typeface="黑体" panose="02010609060101010101" charset="-122"/>
            </a:endParaRPr>
          </a:p>
          <a:p>
            <a:pPr>
              <a:lnSpc>
                <a:spcPct val="150000"/>
              </a:lnSpc>
              <a:buNone/>
            </a:pPr>
            <a:r>
              <a:rPr lang="en-US" altLang="zh-CN" sz="2600" dirty="0" smtClean="0">
                <a:latin typeface="黑体" panose="02010609060101010101" charset="-122"/>
                <a:ea typeface="黑体" panose="02010609060101010101" charset="-122"/>
              </a:rPr>
              <a:t>  </a:t>
            </a:r>
            <a:r>
              <a:rPr lang="zh-CN" altLang="en-US" sz="2600" dirty="0" smtClean="0">
                <a:latin typeface="黑体" panose="02010609060101010101" charset="-122"/>
                <a:ea typeface="黑体" panose="02010609060101010101" charset="-122"/>
              </a:rPr>
              <a:t>产品特点 蟹肉味美，油润鲜嫩。</a:t>
            </a:r>
            <a:endParaRPr lang="zh-CN" altLang="en-US" sz="2600" dirty="0" smtClean="0">
              <a:latin typeface="黑体" panose="02010609060101010101" charset="-122"/>
              <a:ea typeface="黑体" panose="02010609060101010101" charset="-122"/>
            </a:endParaRPr>
          </a:p>
        </p:txBody>
      </p:sp>
      <p:sp>
        <p:nvSpPr>
          <p:cNvPr id="4" name="右箭头 3">
            <a:hlinkClick r:id="rId1" action="ppaction://hlinksldjump"/>
          </p:cNvPr>
          <p:cNvSpPr/>
          <p:nvPr/>
        </p:nvSpPr>
        <p:spPr>
          <a:xfrm>
            <a:off x="7956550" y="5934075"/>
            <a:ext cx="730250" cy="52451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  <p:transition>
    <p:dissolve/>
  </p:transition>
</p:sld>
</file>

<file path=ppt/tags/tag1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3_3*i*1"/>
  <p:tag name="KSO_WM_TEMPLATE_CATEGORY" val="diagram"/>
  <p:tag name="KSO_WM_TEMPLATE_INDEX" val="13"/>
  <p:tag name="KSO_WM_UNIT_INDEX" val="1"/>
</p:tagLst>
</file>

<file path=ppt/tags/tag10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i"/>
  <p:tag name="KSO_WM_UNIT_INDEX" val="1_1"/>
  <p:tag name="KSO_WM_UNIT_ID" val="diagram68_4*m_i*1_1"/>
  <p:tag name="KSO_WM_UNIT_CLEAR" val="1"/>
  <p:tag name="KSO_WM_UNIT_LAYERLEVEL" val="1_1"/>
  <p:tag name="KSO_WM_DIAGRAM_GROUP_CODE" val="m1-1"/>
  <p:tag name="KSO_WM_UNIT_FILL_FORE_SCHEMECOLOR_INDEX" val="6"/>
  <p:tag name="KSO_WM_UNIT_FILL_TYPE" val="1"/>
</p:tagLst>
</file>

<file path=ppt/tags/tag11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h_f"/>
  <p:tag name="KSO_WM_UNIT_INDEX" val="1_1_1"/>
  <p:tag name="KSO_WM_UNIT_ID" val="diagram68_4*m_h_f*1_1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25"/>
  <p:tag name="KSO_WM_DIAGRAM_GROUP_CODE" val="m1-1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1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i"/>
  <p:tag name="KSO_WM_UNIT_INDEX" val="1_2"/>
  <p:tag name="KSO_WM_UNIT_ID" val="diagram68_4*m_i*1_2"/>
  <p:tag name="KSO_WM_UNIT_CLEAR" val="1"/>
  <p:tag name="KSO_WM_UNIT_LAYERLEVEL" val="1_1"/>
  <p:tag name="KSO_WM_DIAGRAM_GROUP_CODE" val="m1-1"/>
  <p:tag name="KSO_WM_UNIT_FILL_FORE_SCHEMECOLOR_INDEX" val="5"/>
  <p:tag name="KSO_WM_UNIT_FILL_TYPE" val="1"/>
</p:tagLst>
</file>

<file path=ppt/tags/tag1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h_f"/>
  <p:tag name="KSO_WM_UNIT_INDEX" val="1_2_1"/>
  <p:tag name="KSO_WM_UNIT_ID" val="diagram68_4*m_h_f*1_2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25"/>
  <p:tag name="KSO_WM_DIAGRAM_GROUP_CODE" val="m1-1"/>
  <p:tag name="KSO_WM_UNIT_FILL_FORE_SCHEMECOLOR_INDEX" val="6"/>
  <p:tag name="KSO_WM_UNIT_FILL_TYPE" val="1"/>
  <p:tag name="KSO_WM_UNIT_TEXT_FILL_FORE_SCHEMECOLOR_INDEX" val="14"/>
  <p:tag name="KSO_WM_UNIT_TEXT_FILL_TYPE" val="1"/>
</p:tagLst>
</file>

<file path=ppt/tags/tag1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h_f"/>
  <p:tag name="KSO_WM_UNIT_INDEX" val="1_3_1"/>
  <p:tag name="KSO_WM_UNIT_ID" val="diagram68_4*m_h_f*1_3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25"/>
  <p:tag name="KSO_WM_DIAGRAM_GROUP_CODE" val="m1-1"/>
  <p:tag name="KSO_WM_UNIT_FILL_FORE_SCHEMECOLOR_INDEX" val="7"/>
  <p:tag name="KSO_WM_UNIT_FILL_TYPE" val="1"/>
  <p:tag name="KSO_WM_UNIT_TEXT_FILL_FORE_SCHEMECOLOR_INDEX" val="14"/>
  <p:tag name="KSO_WM_UNIT_TEXT_FILL_TYPE" val="1"/>
</p:tagLst>
</file>

<file path=ppt/tags/tag1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i"/>
  <p:tag name="KSO_WM_UNIT_INDEX" val="1_3"/>
  <p:tag name="KSO_WM_UNIT_ID" val="diagram68_4*m_i*1_3"/>
  <p:tag name="KSO_WM_UNIT_CLEAR" val="1"/>
  <p:tag name="KSO_WM_UNIT_LAYERLEVEL" val="1_1"/>
  <p:tag name="KSO_WM_DIAGRAM_GROUP_CODE" val="m1-1"/>
  <p:tag name="KSO_WM_UNIT_FILL_FORE_SCHEMECOLOR_INDEX" val="7"/>
  <p:tag name="KSO_WM_UNIT_FILL_TYPE" val="1"/>
</p:tagLst>
</file>

<file path=ppt/tags/tag1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68"/>
  <p:tag name="KSO_WM_UNIT_TYPE" val="m_h_f"/>
  <p:tag name="KSO_WM_UNIT_INDEX" val="1_4_1"/>
  <p:tag name="KSO_WM_UNIT_ID" val="diagram68_4*m_h_f*1_4_1"/>
  <p:tag name="KSO_WM_UNIT_CLEAR" val="1"/>
  <p:tag name="KSO_WM_UNIT_LAYERLEVEL" val="1_1_1"/>
  <p:tag name="KSO_WM_UNIT_VALUE" val="28"/>
  <p:tag name="KSO_WM_UNIT_HIGHLIGHT" val="0"/>
  <p:tag name="KSO_WM_UNIT_COMPATIBLE" val="0"/>
  <p:tag name="KSO_WM_UNIT_PRESET_TEXT_INDEX" val="4"/>
  <p:tag name="KSO_WM_UNIT_PRESET_TEXT_LEN" val="25"/>
  <p:tag name="KSO_WM_DIAGRAM_GROUP_CODE" val="m1-1"/>
  <p:tag name="KSO_WM_UNIT_FILL_FORE_SCHEMECOLOR_INDEX" val="8"/>
  <p:tag name="KSO_WM_UNIT_FILL_TYPE" val="1"/>
  <p:tag name="KSO_WM_UNIT_TEXT_FILL_FORE_SCHEMECOLOR_INDEX" val="14"/>
  <p:tag name="KSO_WM_UNIT_TEXT_FILL_TYPE" val="1"/>
</p:tagLst>
</file>

<file path=ppt/tags/tag2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h_f"/>
  <p:tag name="KSO_WM_UNIT_INDEX" val="1_2_3"/>
  <p:tag name="KSO_WM_UNIT_ID" val="diagram13_3*n_h_f*1_2_3"/>
  <p:tag name="KSO_WM_UNIT_CLEAR" val="1"/>
  <p:tag name="KSO_WM_UNIT_LAYERLEVEL" val="1_1_1"/>
  <p:tag name="KSO_WM_UNIT_VALUE" val="6"/>
  <p:tag name="KSO_WM_UNIT_HIGHLIGHT" val="0"/>
  <p:tag name="KSO_WM_UNIT_COMPATIBLE" val="0"/>
  <p:tag name="KSO_WM_DIAGRAM_GROUP_CODE" val="n1-1"/>
  <p:tag name="KSO_WM_UNIT_PRESET_TEXT_INDEX" val="3"/>
  <p:tag name="KSO_WM_UNIT_PRESET_TEXT_LEN" val="5"/>
  <p:tag name="KSO_WM_UNIT_SHADOW_SCHEMECOLOR_INDEX" val="13"/>
  <p:tag name="KSO_WM_UNIT_TEXT_FILL_FORE_SCHEMECOLOR_INDEX" val="5"/>
  <p:tag name="KSO_WM_UNIT_TEXT_FILL_TYPE" val="1"/>
</p:tagLst>
</file>

<file path=ppt/tags/tag3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i"/>
  <p:tag name="KSO_WM_UNIT_INDEX" val="1_1"/>
  <p:tag name="KSO_WM_UNIT_ID" val="diagram13_3*n_i*1_1"/>
  <p:tag name="KSO_WM_UNIT_CLEAR" val="1"/>
  <p:tag name="KSO_WM_UNIT_LAYERLEVEL" val="1_1"/>
  <p:tag name="KSO_WM_DIAGRAM_GROUP_CODE" val="n1-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i"/>
  <p:tag name="KSO_WM_UNIT_INDEX" val="1_2"/>
  <p:tag name="KSO_WM_UNIT_ID" val="diagram13_3*n_i*1_2"/>
  <p:tag name="KSO_WM_UNIT_CLEAR" val="1"/>
  <p:tag name="KSO_WM_UNIT_LAYERLEVEL" val="1_1"/>
  <p:tag name="KSO_WM_DIAGRAM_GROUP_CODE" val="n1-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ags/tag5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h_f"/>
  <p:tag name="KSO_WM_UNIT_INDEX" val="1_2_1"/>
  <p:tag name="KSO_WM_UNIT_ID" val="diagram13_3*n_h_f*1_2_1"/>
  <p:tag name="KSO_WM_UNIT_CLEAR" val="1"/>
  <p:tag name="KSO_WM_UNIT_LAYERLEVEL" val="1_1_1"/>
  <p:tag name="KSO_WM_UNIT_VALUE" val="6"/>
  <p:tag name="KSO_WM_UNIT_HIGHLIGHT" val="0"/>
  <p:tag name="KSO_WM_UNIT_COMPATIBLE" val="0"/>
  <p:tag name="KSO_WM_DIAGRAM_GROUP_CODE" val="n1-1"/>
  <p:tag name="KSO_WM_UNIT_PRESET_TEXT_INDEX" val="3"/>
  <p:tag name="KSO_WM_UNIT_PRESET_TEXT_LEN" val="5"/>
  <p:tag name="KSO_WM_UNIT_SHADOW_SCHEMECOLOR_INDEX" val="13"/>
  <p:tag name="KSO_WM_UNIT_TEXT_FILL_FORE_SCHEMECOLOR_INDEX" val="5"/>
  <p:tag name="KSO_WM_UNIT_TEXT_FILL_TYPE" val="1"/>
</p:tagLst>
</file>

<file path=ppt/tags/tag6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DIAGRAM_GROUP_CODE" val="n1-1"/>
  <p:tag name="KSO_WM_UNIT_TYPE" val="n_h_a"/>
  <p:tag name="KSO_WM_UNIT_INDEX" val="1_1_1"/>
  <p:tag name="KSO_WM_UNIT_ID" val="diagram13_2*n_h_a*1_1_1"/>
  <p:tag name="KSO_WM_UNIT_CLEAR" val="1"/>
  <p:tag name="KSO_WM_UNIT_LAYERLEVEL" val="1_1_1"/>
  <p:tag name="KSO_WM_UNIT_VALUE" val="77"/>
  <p:tag name="KSO_WM_UNIT_HIGHLIGHT" val="0"/>
  <p:tag name="KSO_WM_UNIT_COMPATIBLE" val="0"/>
  <p:tag name="KSO_WM_UNIT_PRESET_TEXT_INDEX" val="3"/>
  <p:tag name="KSO_WM_UNIT_PRESET_TEXT_LEN" val="11"/>
  <p:tag name="KSO_WM_UNIT_LINE_FORE_SCHEMECOLOR_INDEX" val="5"/>
  <p:tag name="KSO_WM_UNIT_LINE_FILL_TYPE" val="2"/>
  <p:tag name="KSO_WM_UNIT_TEXT_FILL_FORE_SCHEMECOLOR_INDEX" val="5"/>
  <p:tag name="KSO_WM_UNIT_TEXT_FILL_TYPE" val="1"/>
</p:tagLst>
</file>

<file path=ppt/tags/tag7.xml><?xml version="1.0" encoding="utf-8"?>
<p:tagLst xmlns:p="http://schemas.openxmlformats.org/presentationml/2006/main">
  <p:tag name="KSO_WM_TAG_VERSION" val="1.0"/>
  <p:tag name="KSO_WM_BEAUTIFY_FLAG" val="#wm#"/>
  <p:tag name="KSO_WM_UNIT_TYPE" val="i"/>
  <p:tag name="KSO_WM_UNIT_ID" val="diagram13_2*i*8"/>
  <p:tag name="KSO_WM_TEMPLATE_CATEGORY" val="diagram"/>
  <p:tag name="KSO_WM_TEMPLATE_INDEX" val="13"/>
  <p:tag name="KSO_WM_UNIT_INDEX" val="8"/>
</p:tagLst>
</file>

<file path=ppt/tags/tag8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i"/>
  <p:tag name="KSO_WM_UNIT_INDEX" val="1_3"/>
  <p:tag name="KSO_WM_UNIT_ID" val="diagram13_2*n_i*1_3"/>
  <p:tag name="KSO_WM_UNIT_CLEAR" val="1"/>
  <p:tag name="KSO_WM_UNIT_LAYERLEVEL" val="1_1"/>
  <p:tag name="KSO_WM_DIAGRAM_GROUP_CODE" val="n1-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ags/tag9.xml><?xml version="1.0" encoding="utf-8"?>
<p:tagLst xmlns:p="http://schemas.openxmlformats.org/presentationml/2006/main">
  <p:tag name="KSO_WM_TAG_VERSION" val="1.0"/>
  <p:tag name="KSO_WM_BEAUTIFY_FLAG" val="#wm#"/>
  <p:tag name="KSO_WM_TEMPLATE_CATEGORY" val="diagram"/>
  <p:tag name="KSO_WM_TEMPLATE_INDEX" val="13"/>
  <p:tag name="KSO_WM_UNIT_TYPE" val="n_i"/>
  <p:tag name="KSO_WM_UNIT_INDEX" val="1_4"/>
  <p:tag name="KSO_WM_UNIT_ID" val="diagram13_2*n_i*1_4"/>
  <p:tag name="KSO_WM_UNIT_CLEAR" val="1"/>
  <p:tag name="KSO_WM_UNIT_LAYERLEVEL" val="1_1"/>
  <p:tag name="KSO_WM_DIAGRAM_GROUP_CODE" val="n1-1"/>
  <p:tag name="KSO_WM_UNIT_LINE_FORE_SCHEMECOLOR_INDEX" val="5"/>
  <p:tag name="KSO_WM_UNIT_LINE_FILL_TYPE" val="2"/>
  <p:tag name="KSO_WM_UNIT_TEXT_FILL_FORE_SCHEMECOLOR_INDEX" val="13"/>
  <p:tag name="KSO_WM_UNIT_TEXT_FILL_TYPE" val="1"/>
</p:tagLst>
</file>

<file path=ppt/theme/theme1.xml><?xml version="1.0" encoding="utf-8"?>
<a:theme xmlns:a="http://schemas.openxmlformats.org/drawingml/2006/main" name="鱼水之情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 Black"/>
        <a:ea typeface="宋体"/>
        <a:cs typeface=""/>
      </a:majorFont>
      <a:minorFont>
        <a:latin typeface="Arial Rounded MT Bold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955</Words>
  <Application>WPS 演示</Application>
  <PresentationFormat>全屏显示(4:3)</PresentationFormat>
  <Paragraphs>81</Paragraphs>
  <Slides>13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7" baseType="lpstr">
      <vt:lpstr>Arial</vt:lpstr>
      <vt:lpstr>宋体</vt:lpstr>
      <vt:lpstr>Wingdings</vt:lpstr>
      <vt:lpstr>迷你简毡笔黑</vt:lpstr>
      <vt:lpstr>黑体</vt:lpstr>
      <vt:lpstr>华文楷体</vt:lpstr>
      <vt:lpstr>Malgun Gothic</vt:lpstr>
      <vt:lpstr>微软雅黑</vt:lpstr>
      <vt:lpstr>Arial Unicode MS</vt:lpstr>
      <vt:lpstr>Arial Black</vt:lpstr>
      <vt:lpstr>Arial Rounded MT Bold</vt:lpstr>
      <vt:lpstr>Calibri</vt:lpstr>
      <vt:lpstr>鱼水之情</vt:lpstr>
      <vt:lpstr>Equation.KSEE3</vt:lpstr>
      <vt:lpstr>PowerPoint 演示文稿</vt:lpstr>
      <vt:lpstr>PowerPoint 演示文稿</vt:lpstr>
      <vt:lpstr>烧卖文化</vt:lpstr>
      <vt:lpstr>烧卖起源</vt:lpstr>
      <vt:lpstr>四季烧卖的制作方法</vt:lpstr>
      <vt:lpstr>四季烧卖的制作方法</vt:lpstr>
      <vt:lpstr>四季烧卖的制作方法</vt:lpstr>
      <vt:lpstr>四季烧卖的制作方法</vt:lpstr>
      <vt:lpstr>四季烧卖的制作方法</vt:lpstr>
      <vt:lpstr>糯米烧卖的配料</vt:lpstr>
      <vt:lpstr>糯米烧卖的制作流程</vt:lpstr>
      <vt:lpstr>烧卖的营养价值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  季  烧  卖</dc:title>
  <dc:creator>ss</dc:creator>
  <cp:lastModifiedBy>ss</cp:lastModifiedBy>
  <cp:revision>33</cp:revision>
  <dcterms:created xsi:type="dcterms:W3CDTF">2016-10-28T08:42:00Z</dcterms:created>
  <dcterms:modified xsi:type="dcterms:W3CDTF">2017-11-28T10:50:53Z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2052-10.1.0.6877</vt:lpwstr>
  </property>
</Properties>
</file>