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258" r:id="rId3"/>
    <p:sldId id="267" r:id="rId4"/>
    <p:sldId id="263" r:id="rId5"/>
    <p:sldId id="272" r:id="rId6"/>
    <p:sldId id="264" r:id="rId7"/>
    <p:sldId id="274" r:id="rId8"/>
    <p:sldId id="265" r:id="rId10"/>
    <p:sldId id="266" r:id="rId11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1944" y="-258"/>
      </p:cViewPr>
      <p:guideLst>
        <p:guide orient="horz" pos="220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3" Type="http://schemas.openxmlformats.org/officeDocument/2006/relationships/image" Target="../media/image2.jpeg"/><Relationship Id="rId2" Type="http://schemas.openxmlformats.org/officeDocument/2006/relationships/slide" Target="slide5.xml"/><Relationship Id="rId1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slide" Target="slide2.xml"/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tags" Target="../tags/tag8.xml"/><Relationship Id="rId7" Type="http://schemas.openxmlformats.org/officeDocument/2006/relationships/tags" Target="../tags/tag7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5.xml"/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7" Type="http://schemas.openxmlformats.org/officeDocument/2006/relationships/slideLayout" Target="../slideLayouts/slideLayout5.xml"/><Relationship Id="rId6" Type="http://schemas.openxmlformats.org/officeDocument/2006/relationships/tags" Target="../tags/tag14.xml"/><Relationship Id="rId5" Type="http://schemas.openxmlformats.org/officeDocument/2006/relationships/tags" Target="../tags/tag13.xml"/><Relationship Id="rId4" Type="http://schemas.openxmlformats.org/officeDocument/2006/relationships/tags" Target="../tags/tag12.xml"/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tags" Target="../tags/tag9.xml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hyperlink" Target="&#34676;&#34678;&#37221;%2018_&#26631;&#28165;.flv" TargetMode="External"/><Relationship Id="rId4" Type="http://schemas.openxmlformats.org/officeDocument/2006/relationships/hyperlink" Target="&#34507;&#40644;&#37221;%2051_&#26631;&#28165;.flv" TargetMode="External"/><Relationship Id="rId3" Type="http://schemas.openxmlformats.org/officeDocument/2006/relationships/hyperlink" Target="&#26376;&#39292;&#19987;&#36753;(&#19978;)%2073_&#26631;&#28165;.flv" TargetMode="External"/><Relationship Id="rId2" Type="http://schemas.openxmlformats.org/officeDocument/2006/relationships/hyperlink" Target="&#26376;&#39292;&#19987;&#36753;(&#19979;)%2074_&#26631;&#28165;.flv" TargetMode="External"/><Relationship Id="rId1" Type="http://schemas.openxmlformats.org/officeDocument/2006/relationships/hyperlink" Target="&#39321;&#33609;&#21496;&#24247;&#39292;%2027_&#26631;&#28165;.flv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500380" y="2198370"/>
            <a:ext cx="8143875" cy="2803525"/>
          </a:xfrm>
        </p:spPr>
        <p:txBody>
          <a:bodyPr>
            <a:noAutofit/>
          </a:bodyPr>
          <a:lstStyle/>
          <a:p>
            <a:pPr eaLnBrk="1" hangingPunct="1"/>
            <a:r>
              <a:rPr lang="zh-CN" altLang="en-US" sz="7200" dirty="0" smtClean="0">
                <a:solidFill>
                  <a:srgbClr val="FF0000"/>
                </a:solidFill>
                <a:effectLst/>
                <a:latin typeface="迷你简毡笔黑" panose="03000509000000000000" charset="-122"/>
                <a:ea typeface="迷你简毡笔黑" panose="03000509000000000000" charset="-122"/>
              </a:rPr>
              <a:t>传统点心</a:t>
            </a:r>
            <a:br>
              <a:rPr lang="en-US" altLang="zh-CN" sz="9600" dirty="0" smtClean="0"/>
            </a:br>
            <a:r>
              <a:rPr lang="en-US" altLang="zh-CN" sz="9600" dirty="0" smtClean="0"/>
              <a:t>                </a:t>
            </a:r>
            <a:r>
              <a:rPr lang="en-US" altLang="zh-CN" sz="3600" dirty="0" smtClean="0">
                <a:solidFill>
                  <a:srgbClr val="FF0000"/>
                </a:solidFill>
                <a:effectLst>
                  <a:reflection blurRad="6350" stA="53000" endA="300" endPos="35500" dir="5400000" sy="-90000" algn="bl" rotWithShape="0"/>
                </a:effectLst>
                <a:latin typeface="黑体" panose="02010609060101010101" charset="-122"/>
                <a:ea typeface="黑体" panose="02010609060101010101" charset="-122"/>
              </a:rPr>
              <a:t>—</a:t>
            </a:r>
            <a:r>
              <a:rPr lang="zh-CN" altLang="en-US" sz="3600" dirty="0" smtClean="0">
                <a:solidFill>
                  <a:srgbClr val="FF0000"/>
                </a:solidFill>
                <a:effectLst>
                  <a:reflection blurRad="6350" stA="53000" endA="300" endPos="35500" dir="5400000" sy="-90000" algn="bl" rotWithShape="0"/>
                </a:effectLst>
                <a:latin typeface="黑体" panose="02010609060101010101" charset="-122"/>
                <a:ea typeface="黑体" panose="02010609060101010101" charset="-122"/>
              </a:rPr>
              <a:t>酥点</a:t>
            </a:r>
            <a:endParaRPr lang="zh-CN" altLang="en-US" sz="3600" dirty="0" smtClean="0">
              <a:solidFill>
                <a:srgbClr val="FF0000"/>
              </a:solidFill>
              <a:effectLst>
                <a:reflection blurRad="6350" stA="53000" endA="300" endPos="35500" dir="5400000" sy="-90000" algn="bl" rotWithShape="0"/>
              </a:effectLst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4800" dirty="0" smtClean="0">
                <a:solidFill>
                  <a:srgbClr val="FF0000"/>
                </a:solidFill>
                <a:effectLst>
                  <a:reflection blurRad="6350" stA="53000" endA="300" endPos="35500" dir="5400000" sy="-90000" algn="bl" rotWithShape="0"/>
                </a:effectLst>
                <a:latin typeface="迷你简毡笔黑" panose="03000509000000000000" charset="-122"/>
                <a:ea typeface="迷你简毡笔黑" panose="03000509000000000000" charset="-122"/>
              </a:rPr>
              <a:t>酥点的种类</a:t>
            </a:r>
            <a:endParaRPr lang="zh-CN" altLang="en-US" sz="4800" dirty="0" smtClean="0">
              <a:solidFill>
                <a:srgbClr val="FF0000"/>
              </a:solidFill>
              <a:effectLst>
                <a:reflection blurRad="6350" stA="53000" endA="300" endPos="35500" dir="5400000" sy="-90000" algn="bl" rotWithShape="0"/>
              </a:effectLst>
              <a:latin typeface="迷你简毡笔黑" panose="03000509000000000000" charset="-122"/>
              <a:ea typeface="迷你简毡笔黑" panose="03000509000000000000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14282" y="1357298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altLang="zh-CN" sz="4000" b="1" dirty="0" smtClean="0">
                <a:latin typeface="黑体" panose="02010609060101010101" charset="-122"/>
                <a:ea typeface="黑体" panose="02010609060101010101" charset="-122"/>
              </a:rPr>
              <a:t>﹒</a:t>
            </a:r>
            <a:r>
              <a:rPr lang="zh-CN" altLang="en-US" sz="4000" b="1" dirty="0" smtClean="0">
                <a:latin typeface="黑体" panose="02010609060101010101" charset="-122"/>
                <a:ea typeface="黑体" panose="02010609060101010101" charset="-122"/>
                <a:hlinkClick r:id="rId1" action="ppaction://hlinksldjump"/>
              </a:rPr>
              <a:t>松酥类</a:t>
            </a:r>
            <a:endParaRPr lang="zh-CN" altLang="en-US" sz="4000" b="1" dirty="0" smtClean="0">
              <a:latin typeface="黑体" panose="02010609060101010101" charset="-122"/>
              <a:ea typeface="黑体" panose="02010609060101010101" charset="-122"/>
            </a:endParaRPr>
          </a:p>
          <a:p>
            <a:pPr>
              <a:buNone/>
            </a:pPr>
            <a:r>
              <a:rPr lang="en-US" altLang="zh-CN" sz="4000" b="1" dirty="0" smtClean="0">
                <a:latin typeface="黑体" panose="02010609060101010101" charset="-122"/>
                <a:ea typeface="黑体" panose="02010609060101010101" charset="-122"/>
              </a:rPr>
              <a:t>﹒</a:t>
            </a:r>
            <a:r>
              <a:rPr lang="zh-CN" altLang="en-US" sz="4000" b="1" dirty="0" smtClean="0">
                <a:latin typeface="黑体" panose="02010609060101010101" charset="-122"/>
                <a:ea typeface="黑体" panose="02010609060101010101" charset="-122"/>
                <a:hlinkClick r:id="rId2" action="ppaction://hlinksldjump"/>
              </a:rPr>
              <a:t>层酥类</a:t>
            </a:r>
            <a:endParaRPr lang="zh-CN" altLang="en-US" sz="4000" b="1" dirty="0" smtClean="0">
              <a:latin typeface="黑体" panose="02010609060101010101" charset="-122"/>
              <a:ea typeface="黑体" panose="02010609060101010101" charset="-122"/>
            </a:endParaRPr>
          </a:p>
          <a:p>
            <a:endParaRPr lang="en-US" altLang="zh-CN" sz="4000" b="1" dirty="0" smtClean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pic>
        <p:nvPicPr>
          <p:cNvPr id="1031" name="Picture 7" descr="C:\Users\ss\Desktop\t01d941582685c1c87f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80890" y="3714750"/>
            <a:ext cx="3288030" cy="2026285"/>
          </a:xfrm>
          <a:prstGeom prst="rect">
            <a:avLst/>
          </a:prstGeom>
          <a:noFill/>
        </p:spPr>
      </p:pic>
      <p:pic>
        <p:nvPicPr>
          <p:cNvPr id="9" name="图片 8" descr="zhimataosu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91724" y="1418267"/>
            <a:ext cx="2976584" cy="2143140"/>
          </a:xfrm>
          <a:prstGeom prst="rect">
            <a:avLst/>
          </a:prstGeom>
        </p:spPr>
      </p:pic>
      <p:pic>
        <p:nvPicPr>
          <p:cNvPr id="2050" name="Picture 2" descr="C:\Users\ss\Desktop\t01cc5813dc87a11d8a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625" y="3714750"/>
            <a:ext cx="3219450" cy="202565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4800" b="1" dirty="0" smtClean="0">
                <a:solidFill>
                  <a:srgbClr val="FF0000"/>
                </a:solidFill>
                <a:effectLst>
                  <a:reflection blurRad="6350" stA="53000" endA="300" endPos="35500" dir="5400000" sy="-90000" algn="bl" rotWithShape="0"/>
                </a:effectLst>
                <a:latin typeface="迷你简毡笔黑" panose="03000509000000000000" charset="-122"/>
                <a:ea typeface="迷你简毡笔黑" panose="03000509000000000000" charset="-122"/>
              </a:rPr>
              <a:t>松酥类</a:t>
            </a:r>
            <a:endParaRPr lang="zh-CN" altLang="en-US" sz="4800" b="1" dirty="0" smtClean="0">
              <a:solidFill>
                <a:srgbClr val="FF0000"/>
              </a:solidFill>
              <a:effectLst>
                <a:reflection blurRad="6350" stA="53000" endA="300" endPos="35500" dir="5400000" sy="-90000" algn="bl" rotWithShape="0"/>
              </a:effectLst>
              <a:latin typeface="迷你简毡笔黑" panose="03000509000000000000" charset="-122"/>
              <a:ea typeface="迷你简毡笔黑" panose="03000509000000000000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altLang="zh-CN" sz="2400" b="1" dirty="0" smtClean="0">
                <a:latin typeface="黑体" panose="02010609060101010101" charset="-122"/>
                <a:ea typeface="黑体" panose="02010609060101010101" charset="-122"/>
              </a:rPr>
              <a:t>1</a:t>
            </a:r>
            <a:r>
              <a:rPr lang="zh-CN" altLang="en-US" sz="2400" b="1" dirty="0" smtClean="0">
                <a:latin typeface="黑体" panose="02010609060101010101" charset="-122"/>
                <a:ea typeface="黑体" panose="02010609060101010101" charset="-122"/>
              </a:rPr>
              <a:t>、什么叫松酥？</a:t>
            </a:r>
            <a:endParaRPr lang="zh-CN" altLang="en-US" sz="2400" b="1" dirty="0" smtClean="0">
              <a:latin typeface="黑体" panose="02010609060101010101" charset="-122"/>
              <a:ea typeface="黑体" panose="02010609060101010101" charset="-122"/>
            </a:endParaRPr>
          </a:p>
          <a:p>
            <a:pPr>
              <a:buNone/>
            </a:pPr>
            <a:r>
              <a:rPr lang="zh-CN" altLang="en-US" sz="2400" b="1" dirty="0" smtClean="0">
                <a:latin typeface="黑体" panose="02010609060101010101" charset="-122"/>
                <a:ea typeface="黑体" panose="02010609060101010101" charset="-122"/>
              </a:rPr>
              <a:t>    答：松酥面团，是用糖、油、蛋、碱水、小苏打等辅助  原料直接加入面粉调制成团，其成品没有层次，又称单酥面团。成品具有酥、脆、香、甜等特点。从性质上说，既可以属于化学膨松剂面团，也可以属于松酥面团。</a:t>
            </a:r>
            <a:endParaRPr lang="zh-CN" altLang="en-US" sz="2400" b="1" dirty="0" smtClean="0">
              <a:latin typeface="黑体" panose="02010609060101010101" charset="-122"/>
              <a:ea typeface="黑体" panose="02010609060101010101" charset="-122"/>
            </a:endParaRPr>
          </a:p>
          <a:p>
            <a:pPr>
              <a:buNone/>
            </a:pPr>
            <a:r>
              <a:rPr lang="en-US" altLang="zh-CN" sz="2400" b="1" dirty="0" smtClean="0">
                <a:latin typeface="黑体" panose="02010609060101010101" charset="-122"/>
                <a:ea typeface="黑体" panose="02010609060101010101" charset="-122"/>
              </a:rPr>
              <a:t>2</a:t>
            </a:r>
            <a:r>
              <a:rPr lang="zh-CN" altLang="en-US" sz="2400" b="1" dirty="0" smtClean="0">
                <a:latin typeface="黑体" panose="02010609060101010101" charset="-122"/>
                <a:ea typeface="黑体" panose="02010609060101010101" charset="-122"/>
              </a:rPr>
              <a:t>、松酥类点心：</a:t>
            </a:r>
            <a:endParaRPr lang="zh-CN" altLang="en-US" sz="2400" b="1" dirty="0" smtClean="0">
              <a:latin typeface="黑体" panose="02010609060101010101" charset="-122"/>
              <a:ea typeface="黑体" panose="02010609060101010101" charset="-122"/>
            </a:endParaRPr>
          </a:p>
          <a:p>
            <a:pPr>
              <a:buNone/>
            </a:pPr>
            <a:endParaRPr lang="en-US" altLang="zh-CN" sz="2400" b="1" dirty="0" smtClean="0">
              <a:latin typeface="黑体" panose="02010609060101010101" charset="-122"/>
              <a:ea typeface="黑体" panose="02010609060101010101" charset="-122"/>
            </a:endParaRPr>
          </a:p>
        </p:txBody>
      </p:sp>
      <p:pic>
        <p:nvPicPr>
          <p:cNvPr id="6" name="图片 5" descr="01300000241358127704063715207.jpg"/>
          <p:cNvPicPr/>
          <p:nvPr/>
        </p:nvPicPr>
        <p:blipFill>
          <a:blip r:embed="rId1"/>
          <a:stretch>
            <a:fillRect/>
          </a:stretch>
        </p:blipFill>
        <p:spPr>
          <a:xfrm>
            <a:off x="909615" y="4427228"/>
            <a:ext cx="2160016" cy="1440011"/>
          </a:xfrm>
          <a:prstGeom prst="rect">
            <a:avLst/>
          </a:prstGeom>
        </p:spPr>
      </p:pic>
      <p:pic>
        <p:nvPicPr>
          <p:cNvPr id="7" name="图片 6" descr="15090128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535673" y="4439296"/>
            <a:ext cx="2160016" cy="1440011"/>
          </a:xfrm>
          <a:prstGeom prst="rect">
            <a:avLst/>
          </a:prstGeom>
        </p:spPr>
      </p:pic>
      <p:pic>
        <p:nvPicPr>
          <p:cNvPr id="2050" name="Picture 2" descr="C:\Users\ss\Desktop\t01d74d4738614ec1c7.jpg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26475" y="4427241"/>
            <a:ext cx="2160016" cy="1440011"/>
          </a:xfrm>
          <a:prstGeom prst="rect">
            <a:avLst/>
          </a:prstGeom>
          <a:noFill/>
        </p:spPr>
      </p:pic>
      <p:sp>
        <p:nvSpPr>
          <p:cNvPr id="5" name="右箭头 4">
            <a:hlinkClick r:id="rId4" action="ppaction://hlinksldjump"/>
          </p:cNvPr>
          <p:cNvSpPr/>
          <p:nvPr/>
        </p:nvSpPr>
        <p:spPr>
          <a:xfrm>
            <a:off x="8298815" y="6315075"/>
            <a:ext cx="593725" cy="4984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 b="1"/>
              <a:t>桃酥的配方及制作</a:t>
            </a:r>
            <a:endParaRPr lang="zh-CN" altLang="en-US" b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0540" y="1784985"/>
            <a:ext cx="8229600" cy="4525963"/>
          </a:xfrm>
        </p:spPr>
        <p:txBody>
          <a:bodyPr/>
          <a:p>
            <a:endParaRPr lang="zh-CN" altLang="en-US"/>
          </a:p>
        </p:txBody>
      </p:sp>
      <p:grpSp>
        <p:nvGrpSpPr>
          <p:cNvPr id="4" name="组合 3"/>
          <p:cNvGrpSpPr/>
          <p:nvPr>
            <p:custDataLst>
              <p:tags r:id="rId1"/>
            </p:custDataLst>
          </p:nvPr>
        </p:nvGrpSpPr>
        <p:grpSpPr>
          <a:xfrm rot="0">
            <a:off x="1544320" y="2334260"/>
            <a:ext cx="2459355" cy="3376295"/>
            <a:chOff x="1134533" y="2497667"/>
            <a:chExt cx="1524000" cy="2489198"/>
          </a:xfrm>
        </p:grpSpPr>
        <p:sp>
          <p:nvSpPr>
            <p:cNvPr id="5" name="任意多边形 4"/>
            <p:cNvSpPr/>
            <p:nvPr>
              <p:custDataLst>
                <p:tags r:id="rId2"/>
              </p:custDataLst>
            </p:nvPr>
          </p:nvSpPr>
          <p:spPr>
            <a:xfrm>
              <a:off x="1134533" y="2497667"/>
              <a:ext cx="1524000" cy="2218266"/>
            </a:xfrm>
            <a:custGeom>
              <a:avLst/>
              <a:gdLst>
                <a:gd name="connsiteX0" fmla="*/ 0 w 1524000"/>
                <a:gd name="connsiteY0" fmla="*/ 0 h 2218266"/>
                <a:gd name="connsiteX1" fmla="*/ 1524000 w 1524000"/>
                <a:gd name="connsiteY1" fmla="*/ 0 h 2218266"/>
                <a:gd name="connsiteX2" fmla="*/ 1524000 w 1524000"/>
                <a:gd name="connsiteY2" fmla="*/ 2218266 h 2218266"/>
                <a:gd name="connsiteX3" fmla="*/ 1202267 w 1524000"/>
                <a:gd name="connsiteY3" fmla="*/ 2218266 h 2218266"/>
                <a:gd name="connsiteX4" fmla="*/ 1202267 w 1524000"/>
                <a:gd name="connsiteY4" fmla="*/ 2188788 h 2218266"/>
                <a:gd name="connsiteX5" fmla="*/ 1498600 w 1524000"/>
                <a:gd name="connsiteY5" fmla="*/ 2188788 h 2218266"/>
                <a:gd name="connsiteX6" fmla="*/ 1498600 w 1524000"/>
                <a:gd name="connsiteY6" fmla="*/ 28788 h 2218266"/>
                <a:gd name="connsiteX7" fmla="*/ 25400 w 1524000"/>
                <a:gd name="connsiteY7" fmla="*/ 28788 h 2218266"/>
                <a:gd name="connsiteX8" fmla="*/ 25400 w 1524000"/>
                <a:gd name="connsiteY8" fmla="*/ 2188788 h 2218266"/>
                <a:gd name="connsiteX9" fmla="*/ 321733 w 1524000"/>
                <a:gd name="connsiteY9" fmla="*/ 2188788 h 2218266"/>
                <a:gd name="connsiteX10" fmla="*/ 321733 w 1524000"/>
                <a:gd name="connsiteY10" fmla="*/ 2218266 h 2218266"/>
                <a:gd name="connsiteX11" fmla="*/ 0 w 1524000"/>
                <a:gd name="connsiteY11" fmla="*/ 2218266 h 22182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24000" h="2218266">
                  <a:moveTo>
                    <a:pt x="0" y="0"/>
                  </a:moveTo>
                  <a:lnTo>
                    <a:pt x="1524000" y="0"/>
                  </a:lnTo>
                  <a:lnTo>
                    <a:pt x="1524000" y="2218266"/>
                  </a:lnTo>
                  <a:lnTo>
                    <a:pt x="1202267" y="2218266"/>
                  </a:lnTo>
                  <a:lnTo>
                    <a:pt x="1202267" y="2188788"/>
                  </a:lnTo>
                  <a:lnTo>
                    <a:pt x="1498600" y="2188788"/>
                  </a:lnTo>
                  <a:lnTo>
                    <a:pt x="1498600" y="28788"/>
                  </a:lnTo>
                  <a:lnTo>
                    <a:pt x="25400" y="28788"/>
                  </a:lnTo>
                  <a:lnTo>
                    <a:pt x="25400" y="2188788"/>
                  </a:lnTo>
                  <a:lnTo>
                    <a:pt x="321733" y="2188788"/>
                  </a:lnTo>
                  <a:lnTo>
                    <a:pt x="321733" y="2218266"/>
                  </a:lnTo>
                  <a:lnTo>
                    <a:pt x="0" y="2218266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p>
              <a:pPr algn="ctr"/>
              <a:r>
                <a:rPr lang="zh-CN" altLang="en-US" sz="2400" b="1" dirty="0" smtClean="0">
                  <a:solidFill>
                    <a:schemeClr val="tx1"/>
                  </a:solidFill>
                  <a:sym typeface="Arial" panose="020B0604020202020204" pitchFamily="34" charset="0"/>
                </a:rPr>
                <a:t>配方</a:t>
              </a:r>
              <a:endParaRPr lang="zh-CN" altLang="en-US" sz="2400" b="1" dirty="0" smtClean="0">
                <a:solidFill>
                  <a:schemeClr val="tx1"/>
                </a:solidFill>
                <a:sym typeface="Arial" panose="020B0604020202020204" pitchFamily="34" charset="0"/>
              </a:endParaRPr>
            </a:p>
            <a:p>
              <a:pPr algn="ctr"/>
              <a:endParaRPr lang="zh-CN" altLang="en-US" sz="2400" b="1" dirty="0" smtClean="0">
                <a:solidFill>
                  <a:schemeClr val="tx1"/>
                </a:solidFill>
                <a:sym typeface="Arial" panose="020B0604020202020204" pitchFamily="34" charset="0"/>
              </a:endParaRPr>
            </a:p>
            <a:p>
              <a:pPr algn="ctr"/>
              <a:r>
                <a:rPr lang="zh-CN" altLang="en-US" sz="2000" b="1" dirty="0" smtClean="0">
                  <a:solidFill>
                    <a:schemeClr val="tx1"/>
                  </a:solidFill>
                  <a:sym typeface="Arial" panose="020B0604020202020204" pitchFamily="34" charset="0"/>
                </a:rPr>
                <a:t>   低筋粉</a:t>
              </a:r>
              <a:r>
                <a:rPr lang="en-US" altLang="zh-CN" sz="2000" b="1" dirty="0" smtClean="0">
                  <a:solidFill>
                    <a:schemeClr val="tx1"/>
                  </a:solidFill>
                  <a:sym typeface="Arial" panose="020B0604020202020204" pitchFamily="34" charset="0"/>
                </a:rPr>
                <a:t>500g</a:t>
              </a:r>
              <a:r>
                <a:rPr lang="zh-CN" altLang="en-US" sz="2000" b="1" dirty="0" smtClean="0">
                  <a:solidFill>
                    <a:schemeClr val="tx1"/>
                  </a:solidFill>
                  <a:sym typeface="Arial" panose="020B0604020202020204" pitchFamily="34" charset="0"/>
                </a:rPr>
                <a:t>、白糖</a:t>
              </a:r>
              <a:r>
                <a:rPr lang="en-US" altLang="zh-CN" sz="2000" b="1" dirty="0" smtClean="0">
                  <a:solidFill>
                    <a:schemeClr val="tx1"/>
                  </a:solidFill>
                  <a:sym typeface="Arial" panose="020B0604020202020204" pitchFamily="34" charset="0"/>
                </a:rPr>
                <a:t>250g</a:t>
              </a:r>
              <a:r>
                <a:rPr lang="zh-CN" altLang="en-US" sz="2000" b="1" dirty="0" smtClean="0">
                  <a:solidFill>
                    <a:schemeClr val="tx1"/>
                  </a:solidFill>
                  <a:sym typeface="Arial" panose="020B0604020202020204" pitchFamily="34" charset="0"/>
                </a:rPr>
                <a:t>、猪油</a:t>
              </a:r>
              <a:r>
                <a:rPr lang="en-US" altLang="zh-CN" sz="2000" b="1" dirty="0" smtClean="0">
                  <a:solidFill>
                    <a:schemeClr val="tx1"/>
                  </a:solidFill>
                  <a:sym typeface="Arial" panose="020B0604020202020204" pitchFamily="34" charset="0"/>
                </a:rPr>
                <a:t>300g</a:t>
              </a:r>
              <a:r>
                <a:rPr lang="zh-CN" altLang="en-US" sz="2000" b="1" dirty="0" smtClean="0">
                  <a:solidFill>
                    <a:schemeClr val="tx1"/>
                  </a:solidFill>
                  <a:sym typeface="Arial" panose="020B0604020202020204" pitchFamily="34" charset="0"/>
                </a:rPr>
                <a:t>、食粉</a:t>
              </a:r>
              <a:r>
                <a:rPr lang="en-US" altLang="zh-CN" sz="2000" b="1" dirty="0" smtClean="0">
                  <a:solidFill>
                    <a:schemeClr val="tx1"/>
                  </a:solidFill>
                  <a:sym typeface="Arial" panose="020B0604020202020204" pitchFamily="34" charset="0"/>
                </a:rPr>
                <a:t>6g</a:t>
              </a:r>
              <a:r>
                <a:rPr lang="zh-CN" altLang="en-US" sz="2000" b="1" dirty="0" smtClean="0">
                  <a:solidFill>
                    <a:schemeClr val="tx1"/>
                  </a:solidFill>
                  <a:sym typeface="Arial" panose="020B0604020202020204" pitchFamily="34" charset="0"/>
                </a:rPr>
                <a:t>、臭粉</a:t>
              </a:r>
              <a:r>
                <a:rPr lang="en-US" altLang="zh-CN" sz="2000" b="1" dirty="0" smtClean="0">
                  <a:solidFill>
                    <a:schemeClr val="tx1"/>
                  </a:solidFill>
                  <a:sym typeface="Arial" panose="020B0604020202020204" pitchFamily="34" charset="0"/>
                </a:rPr>
                <a:t>4g</a:t>
              </a:r>
              <a:r>
                <a:rPr lang="zh-CN" altLang="en-US" sz="2000" b="1" dirty="0" smtClean="0">
                  <a:solidFill>
                    <a:schemeClr val="tx1"/>
                  </a:solidFill>
                  <a:sym typeface="Arial" panose="020B0604020202020204" pitchFamily="34" charset="0"/>
                </a:rPr>
                <a:t>、鸡蛋一个</a:t>
              </a:r>
              <a:endParaRPr lang="zh-CN" altLang="en-US" sz="2000" b="1" dirty="0" smtClean="0">
                <a:solidFill>
                  <a:schemeClr val="tx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6" name="任意多边形 5"/>
            <p:cNvSpPr/>
            <p:nvPr>
              <p:custDataLst>
                <p:tags r:id="rId3"/>
              </p:custDataLst>
            </p:nvPr>
          </p:nvSpPr>
          <p:spPr>
            <a:xfrm>
              <a:off x="1456266" y="4957387"/>
              <a:ext cx="880534" cy="29478"/>
            </a:xfrm>
            <a:custGeom>
              <a:avLst/>
              <a:gdLst>
                <a:gd name="connsiteX0" fmla="*/ 0 w 880534"/>
                <a:gd name="connsiteY0" fmla="*/ 0 h 29478"/>
                <a:gd name="connsiteX1" fmla="*/ 880534 w 880534"/>
                <a:gd name="connsiteY1" fmla="*/ 0 h 29478"/>
                <a:gd name="connsiteX2" fmla="*/ 880534 w 880534"/>
                <a:gd name="connsiteY2" fmla="*/ 29478 h 29478"/>
                <a:gd name="connsiteX3" fmla="*/ 0 w 880534"/>
                <a:gd name="connsiteY3" fmla="*/ 29478 h 29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80534" h="29478">
                  <a:moveTo>
                    <a:pt x="0" y="0"/>
                  </a:moveTo>
                  <a:lnTo>
                    <a:pt x="880534" y="0"/>
                  </a:lnTo>
                  <a:lnTo>
                    <a:pt x="880534" y="29478"/>
                  </a:lnTo>
                  <a:lnTo>
                    <a:pt x="0" y="2947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sym typeface="Arial" panose="020B0604020202020204" pitchFamily="34" charset="0"/>
              </a:endParaRPr>
            </a:p>
          </p:txBody>
        </p:sp>
        <p:sp>
          <p:nvSpPr>
            <p:cNvPr id="7" name="矩形 6"/>
            <p:cNvSpPr/>
            <p:nvPr>
              <p:custDataLst>
                <p:tags r:id="rId4"/>
              </p:custDataLst>
            </p:nvPr>
          </p:nvSpPr>
          <p:spPr>
            <a:xfrm>
              <a:off x="1456266" y="4682065"/>
              <a:ext cx="880534" cy="275322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dirty="0" smtClean="0">
                  <a:solidFill>
                    <a:schemeClr val="accent2"/>
                  </a:solidFill>
                  <a:sym typeface="Arial" panose="020B0604020202020204" pitchFamily="34" charset="0"/>
                </a:rPr>
                <a:t>01</a:t>
              </a:r>
              <a:endParaRPr lang="zh-CN" altLang="en-US" dirty="0">
                <a:solidFill>
                  <a:schemeClr val="accent2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8" name="组合 7"/>
          <p:cNvGrpSpPr/>
          <p:nvPr>
            <p:custDataLst>
              <p:tags r:id="rId5"/>
            </p:custDataLst>
          </p:nvPr>
        </p:nvGrpSpPr>
        <p:grpSpPr>
          <a:xfrm rot="0">
            <a:off x="5011420" y="2333625"/>
            <a:ext cx="2526030" cy="3291205"/>
            <a:chOff x="1134533" y="1958552"/>
            <a:chExt cx="1957705" cy="3028313"/>
          </a:xfrm>
        </p:grpSpPr>
        <p:sp>
          <p:nvSpPr>
            <p:cNvPr id="9" name="任意多边形 8"/>
            <p:cNvSpPr/>
            <p:nvPr>
              <p:custDataLst>
                <p:tags r:id="rId6"/>
              </p:custDataLst>
            </p:nvPr>
          </p:nvSpPr>
          <p:spPr>
            <a:xfrm>
              <a:off x="1134533" y="1958552"/>
              <a:ext cx="1957705" cy="2757168"/>
            </a:xfrm>
            <a:custGeom>
              <a:avLst/>
              <a:gdLst>
                <a:gd name="connsiteX0" fmla="*/ 0 w 1524000"/>
                <a:gd name="connsiteY0" fmla="*/ 0 h 2218266"/>
                <a:gd name="connsiteX1" fmla="*/ 1524000 w 1524000"/>
                <a:gd name="connsiteY1" fmla="*/ 0 h 2218266"/>
                <a:gd name="connsiteX2" fmla="*/ 1524000 w 1524000"/>
                <a:gd name="connsiteY2" fmla="*/ 2218266 h 2218266"/>
                <a:gd name="connsiteX3" fmla="*/ 1202267 w 1524000"/>
                <a:gd name="connsiteY3" fmla="*/ 2218266 h 2218266"/>
                <a:gd name="connsiteX4" fmla="*/ 1202267 w 1524000"/>
                <a:gd name="connsiteY4" fmla="*/ 2188788 h 2218266"/>
                <a:gd name="connsiteX5" fmla="*/ 1498600 w 1524000"/>
                <a:gd name="connsiteY5" fmla="*/ 2188788 h 2218266"/>
                <a:gd name="connsiteX6" fmla="*/ 1498600 w 1524000"/>
                <a:gd name="connsiteY6" fmla="*/ 28788 h 2218266"/>
                <a:gd name="connsiteX7" fmla="*/ 25400 w 1524000"/>
                <a:gd name="connsiteY7" fmla="*/ 28788 h 2218266"/>
                <a:gd name="connsiteX8" fmla="*/ 25400 w 1524000"/>
                <a:gd name="connsiteY8" fmla="*/ 2188788 h 2218266"/>
                <a:gd name="connsiteX9" fmla="*/ 321733 w 1524000"/>
                <a:gd name="connsiteY9" fmla="*/ 2188788 h 2218266"/>
                <a:gd name="connsiteX10" fmla="*/ 321733 w 1524000"/>
                <a:gd name="connsiteY10" fmla="*/ 2218266 h 2218266"/>
                <a:gd name="connsiteX11" fmla="*/ 0 w 1524000"/>
                <a:gd name="connsiteY11" fmla="*/ 2218266 h 22182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24000" h="2218266">
                  <a:moveTo>
                    <a:pt x="0" y="0"/>
                  </a:moveTo>
                  <a:lnTo>
                    <a:pt x="1524000" y="0"/>
                  </a:lnTo>
                  <a:lnTo>
                    <a:pt x="1524000" y="2218266"/>
                  </a:lnTo>
                  <a:lnTo>
                    <a:pt x="1202267" y="2218266"/>
                  </a:lnTo>
                  <a:lnTo>
                    <a:pt x="1202267" y="2188788"/>
                  </a:lnTo>
                  <a:lnTo>
                    <a:pt x="1498600" y="2188788"/>
                  </a:lnTo>
                  <a:lnTo>
                    <a:pt x="1498600" y="28788"/>
                  </a:lnTo>
                  <a:lnTo>
                    <a:pt x="25400" y="28788"/>
                  </a:lnTo>
                  <a:lnTo>
                    <a:pt x="25400" y="2188788"/>
                  </a:lnTo>
                  <a:lnTo>
                    <a:pt x="321733" y="2188788"/>
                  </a:lnTo>
                  <a:lnTo>
                    <a:pt x="321733" y="2218266"/>
                  </a:lnTo>
                  <a:lnTo>
                    <a:pt x="0" y="2218266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p>
              <a:pPr algn="ctr"/>
              <a:r>
                <a:rPr lang="zh-CN" altLang="en-US" sz="2000" b="1" dirty="0" smtClean="0">
                  <a:solidFill>
                    <a:schemeClr val="tx1"/>
                  </a:solidFill>
                  <a:sym typeface="Arial" panose="020B0604020202020204" pitchFamily="34" charset="0"/>
                </a:rPr>
                <a:t>制作流程</a:t>
              </a:r>
              <a:endParaRPr lang="zh-CN" altLang="en-US" sz="2000" b="1" dirty="0" smtClean="0">
                <a:solidFill>
                  <a:schemeClr val="tx1"/>
                </a:solidFill>
                <a:sym typeface="Arial" panose="020B0604020202020204" pitchFamily="34" charset="0"/>
              </a:endParaRPr>
            </a:p>
            <a:p>
              <a:pPr algn="ctr"/>
              <a:endParaRPr lang="zh-CN" altLang="en-US" sz="2000" b="1" dirty="0" smtClean="0">
                <a:solidFill>
                  <a:schemeClr val="tx1"/>
                </a:solidFill>
                <a:sym typeface="Arial" panose="020B0604020202020204" pitchFamily="34" charset="0"/>
              </a:endParaRPr>
            </a:p>
            <a:p>
              <a:pPr algn="ctr"/>
              <a:r>
                <a:rPr lang="en-US" altLang="zh-CN" sz="2000" b="1" dirty="0" smtClean="0">
                  <a:solidFill>
                    <a:schemeClr val="tx1"/>
                  </a:solidFill>
                  <a:sym typeface="Arial" panose="020B0604020202020204" pitchFamily="34" charset="0"/>
                </a:rPr>
                <a:t>1</a:t>
              </a:r>
              <a:r>
                <a:rPr lang="zh-CN" altLang="en-US" sz="2000" b="1" dirty="0" smtClean="0">
                  <a:solidFill>
                    <a:schemeClr val="tx1"/>
                  </a:solidFill>
                  <a:sym typeface="Arial" panose="020B0604020202020204" pitchFamily="34" charset="0"/>
                </a:rPr>
                <a:t>、糖鸡、蛋拌匀，加入食粉、臭粉后面粉过筛加入拌匀</a:t>
              </a:r>
              <a:endParaRPr lang="zh-CN" altLang="en-US" sz="2000" b="1" dirty="0" smtClean="0">
                <a:solidFill>
                  <a:schemeClr val="tx1"/>
                </a:solidFill>
                <a:sym typeface="Arial" panose="020B0604020202020204" pitchFamily="34" charset="0"/>
              </a:endParaRPr>
            </a:p>
            <a:p>
              <a:pPr algn="ctr"/>
              <a:r>
                <a:rPr lang="en-US" altLang="zh-CN" sz="2000" b="1" dirty="0" smtClean="0">
                  <a:solidFill>
                    <a:schemeClr val="tx1"/>
                  </a:solidFill>
                  <a:sym typeface="Arial" panose="020B0604020202020204" pitchFamily="34" charset="0"/>
                </a:rPr>
                <a:t>2</a:t>
              </a:r>
              <a:r>
                <a:rPr lang="zh-CN" altLang="en-US" sz="2000" b="1" dirty="0" smtClean="0">
                  <a:solidFill>
                    <a:schemeClr val="tx1"/>
                  </a:solidFill>
                  <a:sym typeface="Arial" panose="020B0604020202020204" pitchFamily="34" charset="0"/>
                </a:rPr>
                <a:t>、做成扁圆形状，烘焙</a:t>
              </a:r>
              <a:r>
                <a:rPr lang="en-US" altLang="zh-CN" sz="2000" b="1" dirty="0" smtClean="0">
                  <a:solidFill>
                    <a:schemeClr val="tx1"/>
                  </a:solidFill>
                  <a:sym typeface="Arial" panose="020B0604020202020204" pitchFamily="34" charset="0"/>
                </a:rPr>
                <a:t>15</a:t>
              </a:r>
              <a:r>
                <a:rPr lang="zh-CN" altLang="en-US" sz="2000" b="1" dirty="0" smtClean="0">
                  <a:solidFill>
                    <a:schemeClr val="tx1"/>
                  </a:solidFill>
                  <a:sym typeface="Arial" panose="020B0604020202020204" pitchFamily="34" charset="0"/>
                </a:rPr>
                <a:t>分钟即可</a:t>
              </a:r>
              <a:endParaRPr lang="zh-CN" altLang="en-US" sz="2000" b="1" dirty="0" smtClean="0">
                <a:solidFill>
                  <a:schemeClr val="tx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10" name="任意多边形 9"/>
            <p:cNvSpPr/>
            <p:nvPr>
              <p:custDataLst>
                <p:tags r:id="rId7"/>
              </p:custDataLst>
            </p:nvPr>
          </p:nvSpPr>
          <p:spPr>
            <a:xfrm>
              <a:off x="1456266" y="4957387"/>
              <a:ext cx="880534" cy="29478"/>
            </a:xfrm>
            <a:custGeom>
              <a:avLst/>
              <a:gdLst>
                <a:gd name="connsiteX0" fmla="*/ 0 w 880534"/>
                <a:gd name="connsiteY0" fmla="*/ 0 h 29478"/>
                <a:gd name="connsiteX1" fmla="*/ 880534 w 880534"/>
                <a:gd name="connsiteY1" fmla="*/ 0 h 29478"/>
                <a:gd name="connsiteX2" fmla="*/ 880534 w 880534"/>
                <a:gd name="connsiteY2" fmla="*/ 29478 h 29478"/>
                <a:gd name="connsiteX3" fmla="*/ 0 w 880534"/>
                <a:gd name="connsiteY3" fmla="*/ 29478 h 29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80534" h="29478">
                  <a:moveTo>
                    <a:pt x="0" y="0"/>
                  </a:moveTo>
                  <a:lnTo>
                    <a:pt x="880534" y="0"/>
                  </a:lnTo>
                  <a:lnTo>
                    <a:pt x="880534" y="29478"/>
                  </a:lnTo>
                  <a:lnTo>
                    <a:pt x="0" y="2947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sym typeface="Arial" panose="020B0604020202020204" pitchFamily="34" charset="0"/>
              </a:endParaRPr>
            </a:p>
          </p:txBody>
        </p:sp>
        <p:sp>
          <p:nvSpPr>
            <p:cNvPr id="19" name="矩形 18"/>
            <p:cNvSpPr/>
            <p:nvPr>
              <p:custDataLst>
                <p:tags r:id="rId8"/>
              </p:custDataLst>
            </p:nvPr>
          </p:nvSpPr>
          <p:spPr>
            <a:xfrm>
              <a:off x="1456266" y="4682065"/>
              <a:ext cx="880534" cy="275322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dirty="0" smtClean="0">
                  <a:solidFill>
                    <a:schemeClr val="accent2"/>
                  </a:solidFill>
                  <a:sym typeface="Arial" panose="020B0604020202020204" pitchFamily="34" charset="0"/>
                </a:rPr>
                <a:t>02</a:t>
              </a:r>
              <a:endParaRPr lang="zh-CN" altLang="en-US" dirty="0">
                <a:solidFill>
                  <a:schemeClr val="accent2"/>
                </a:solidFill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4800" b="1" dirty="0" smtClean="0">
                <a:solidFill>
                  <a:srgbClr val="FF0000"/>
                </a:solidFill>
                <a:effectLst>
                  <a:reflection blurRad="6350" stA="53000" endA="300" endPos="35500" dir="5400000" sy="-90000" algn="bl" rotWithShape="0"/>
                </a:effectLst>
                <a:latin typeface="迷你简毡笔黑" panose="03000509000000000000" charset="-122"/>
                <a:ea typeface="迷你简毡笔黑" panose="03000509000000000000" charset="-122"/>
              </a:rPr>
              <a:t>层酥类</a:t>
            </a:r>
            <a:endParaRPr lang="zh-CN" altLang="en-US" sz="4800" b="1" dirty="0" smtClean="0">
              <a:solidFill>
                <a:srgbClr val="FF0000"/>
              </a:solidFill>
              <a:effectLst>
                <a:reflection blurRad="6350" stA="53000" endA="300" endPos="35500" dir="5400000" sy="-90000" algn="bl" rotWithShape="0"/>
              </a:effectLst>
              <a:latin typeface="迷你简毡笔黑" panose="03000509000000000000" charset="-122"/>
              <a:ea typeface="迷你简毡笔黑" panose="03000509000000000000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2"/>
          </p:nvPr>
        </p:nvSpPr>
        <p:spPr>
          <a:xfrm>
            <a:off x="457200" y="1536065"/>
            <a:ext cx="4040505" cy="4590415"/>
          </a:xfrm>
        </p:spPr>
        <p:txBody>
          <a:bodyPr>
            <a:normAutofit fontScale="90000"/>
          </a:bodyPr>
          <a:lstStyle/>
          <a:p>
            <a:pPr>
              <a:buNone/>
            </a:pPr>
            <a:r>
              <a:rPr lang="en-US" altLang="zh-CN" sz="2800" b="1" dirty="0" smtClean="0">
                <a:latin typeface="黑体" panose="02010609060101010101" charset="-122"/>
                <a:ea typeface="黑体" panose="02010609060101010101" charset="-122"/>
              </a:rPr>
              <a:t>1</a:t>
            </a:r>
            <a:r>
              <a:rPr lang="zh-CN" altLang="en-US" sz="2800" b="1" dirty="0" smtClean="0">
                <a:latin typeface="黑体" panose="02010609060101010101" charset="-122"/>
                <a:ea typeface="黑体" panose="02010609060101010101" charset="-122"/>
              </a:rPr>
              <a:t>、什么叫层酥？</a:t>
            </a:r>
            <a:endParaRPr lang="zh-CN" altLang="en-US" sz="2800" b="1" dirty="0" smtClean="0">
              <a:latin typeface="黑体" panose="02010609060101010101" charset="-122"/>
              <a:ea typeface="黑体" panose="02010609060101010101" charset="-122"/>
            </a:endParaRPr>
          </a:p>
          <a:p>
            <a:pPr>
              <a:buNone/>
            </a:pPr>
            <a:r>
              <a:rPr lang="zh-CN" altLang="en-US" sz="2400" dirty="0" smtClean="0">
                <a:latin typeface="黑体" panose="02010609060101010101" charset="-122"/>
                <a:ea typeface="黑体" panose="02010609060101010101" charset="-122"/>
              </a:rPr>
              <a:t>     答：</a:t>
            </a:r>
            <a:r>
              <a:rPr lang="zh-CN" altLang="en-US" sz="2400" b="1" dirty="0" smtClean="0">
                <a:latin typeface="黑体" panose="02010609060101010101" charset="-122"/>
                <a:ea typeface="黑体" panose="02010609060101010101" charset="-122"/>
              </a:rPr>
              <a:t>层酥面团由两部分组成，一是皮料、一是酥心</a:t>
            </a:r>
            <a:r>
              <a:rPr lang="en-US" altLang="zh-CN" sz="2400" b="1" dirty="0" smtClean="0">
                <a:latin typeface="黑体" panose="02010609060101010101" charset="-122"/>
                <a:ea typeface="黑体" panose="02010609060101010101" charset="-122"/>
              </a:rPr>
              <a:t>.</a:t>
            </a:r>
            <a:r>
              <a:rPr lang="zh-CN" altLang="en-US" sz="2400" b="1" dirty="0" smtClean="0">
                <a:latin typeface="黑体" panose="02010609060101010101" charset="-122"/>
                <a:ea typeface="黑体" panose="02010609060101010101" charset="-122"/>
              </a:rPr>
              <a:t>皮料通常由水、油、面粉等原材料调制而成，具有一定的筋性和延伸性，称之为水油酥皮面团。酥心面团多为面粉和油脂调制而成，称之为干油酥面团。</a:t>
            </a:r>
            <a:endParaRPr lang="en-US" altLang="zh-CN" sz="2400" b="1" dirty="0" smtClean="0">
              <a:latin typeface="黑体" panose="02010609060101010101" charset="-122"/>
              <a:ea typeface="黑体" panose="02010609060101010101" charset="-122"/>
            </a:endParaRPr>
          </a:p>
          <a:p>
            <a:pPr>
              <a:buNone/>
            </a:pPr>
            <a:r>
              <a:rPr lang="en-US" altLang="zh-CN" sz="2800" b="1" dirty="0" smtClean="0">
                <a:latin typeface="黑体" panose="02010609060101010101" charset="-122"/>
                <a:ea typeface="黑体" panose="02010609060101010101" charset="-122"/>
              </a:rPr>
              <a:t>2</a:t>
            </a:r>
            <a:r>
              <a:rPr lang="zh-CN" altLang="en-US" sz="2800" b="1" dirty="0" smtClean="0">
                <a:latin typeface="黑体" panose="02010609060101010101" charset="-122"/>
                <a:ea typeface="黑体" panose="02010609060101010101" charset="-122"/>
              </a:rPr>
              <a:t>、层酥的分类？</a:t>
            </a:r>
            <a:endParaRPr lang="zh-CN" altLang="en-US" sz="2800" b="1" dirty="0" smtClean="0">
              <a:latin typeface="黑体" panose="02010609060101010101" charset="-122"/>
              <a:ea typeface="黑体" panose="02010609060101010101" charset="-122"/>
            </a:endParaRPr>
          </a:p>
          <a:p>
            <a:pPr>
              <a:buNone/>
            </a:pPr>
            <a:r>
              <a:rPr lang="zh-CN" altLang="en-US" sz="2400" b="1" dirty="0" smtClean="0">
                <a:latin typeface="黑体" panose="02010609060101010101" charset="-122"/>
                <a:ea typeface="黑体" panose="02010609060101010101" charset="-122"/>
              </a:rPr>
              <a:t>   答：明酥、暗酥、半暗酥。</a:t>
            </a:r>
            <a:endParaRPr lang="en-US" altLang="zh-CN" sz="2400" b="1" dirty="0" smtClean="0">
              <a:latin typeface="黑体" panose="02010609060101010101" charset="-122"/>
              <a:ea typeface="黑体" panose="02010609060101010101" charset="-122"/>
            </a:endParaRPr>
          </a:p>
          <a:p>
            <a:pPr>
              <a:buNone/>
            </a:pPr>
            <a:endParaRPr lang="en-US" altLang="zh-CN" sz="2400" b="1" dirty="0" smtClean="0">
              <a:latin typeface="黑体" panose="02010609060101010101" charset="-122"/>
              <a:ea typeface="黑体" panose="02010609060101010101" charset="-122"/>
            </a:endParaRPr>
          </a:p>
          <a:p>
            <a:pPr>
              <a:buNone/>
            </a:pPr>
            <a:endParaRPr lang="zh-CN" altLang="en-US" sz="2400" b="1" dirty="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8" name="内容占位符 7"/>
          <p:cNvSpPr>
            <a:spLocks noGrp="1"/>
          </p:cNvSpPr>
          <p:nvPr>
            <p:ph sz="quarter" idx="4"/>
          </p:nvPr>
        </p:nvSpPr>
        <p:spPr>
          <a:xfrm>
            <a:off x="4645025" y="1536700"/>
            <a:ext cx="4041775" cy="4589780"/>
          </a:xfrm>
        </p:spPr>
        <p:txBody>
          <a:bodyPr/>
          <a:p>
            <a:pPr marL="0" indent="0">
              <a:buNone/>
            </a:pPr>
            <a:r>
              <a:rPr lang="en-US" altLang="zh-CN" sz="2500" b="1" dirty="0" smtClean="0">
                <a:latin typeface="黑体" panose="02010609060101010101" charset="-122"/>
                <a:ea typeface="黑体" panose="02010609060101010101" charset="-122"/>
                <a:sym typeface="+mn-ea"/>
              </a:rPr>
              <a:t>3</a:t>
            </a:r>
            <a:r>
              <a:rPr lang="zh-CN" altLang="en-US" sz="2500" b="1" dirty="0" smtClean="0">
                <a:latin typeface="黑体" panose="02010609060101010101" charset="-122"/>
                <a:ea typeface="黑体" panose="02010609060101010101" charset="-122"/>
                <a:sym typeface="+mn-ea"/>
              </a:rPr>
              <a:t>、层酥类点心：</a:t>
            </a:r>
            <a:endParaRPr lang="zh-CN" altLang="en-US" sz="2500" b="1" dirty="0" smtClean="0">
              <a:latin typeface="黑体" panose="02010609060101010101" charset="-122"/>
              <a:ea typeface="黑体" panose="02010609060101010101" charset="-122"/>
              <a:sym typeface="+mn-ea"/>
            </a:endParaRPr>
          </a:p>
          <a:p>
            <a:endParaRPr lang="zh-CN" altLang="en-US">
              <a:latin typeface="黑体" panose="02010609060101010101" charset="-122"/>
              <a:ea typeface="黑体" panose="02010609060101010101" charset="-122"/>
            </a:endParaRPr>
          </a:p>
        </p:txBody>
      </p:sp>
      <p:pic>
        <p:nvPicPr>
          <p:cNvPr id="1029" name="Picture 5" descr="C:\Users\ss\Desktop\t01b15d260f0a50dacb.jpg"/>
          <p:cNvPicPr>
            <a:picLocks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6846675" y="2286636"/>
            <a:ext cx="2160016" cy="1440011"/>
          </a:xfrm>
          <a:prstGeom prst="rect">
            <a:avLst/>
          </a:prstGeom>
          <a:noFill/>
        </p:spPr>
      </p:pic>
      <p:pic>
        <p:nvPicPr>
          <p:cNvPr id="4" name="Picture 2" descr="C:\Users\ss\Desktop\t01f636a457f6ce9196.jpg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6873" y="3726036"/>
            <a:ext cx="2160016" cy="1440011"/>
          </a:xfrm>
          <a:prstGeom prst="rect">
            <a:avLst/>
          </a:prstGeom>
          <a:noFill/>
        </p:spPr>
      </p:pic>
      <p:pic>
        <p:nvPicPr>
          <p:cNvPr id="1026" name="Picture 2" descr="C:\Users\ss\Desktop\t01e614c620d452b319.jpg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68534" y="2286322"/>
            <a:ext cx="2148016" cy="2880021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481455"/>
          </a:xfrm>
        </p:spPr>
        <p:txBody>
          <a:bodyPr/>
          <a:p>
            <a:r>
              <a:rPr lang="zh-CN" altLang="en-US" b="1"/>
              <a:t>蛋黄酥的配方及制作流程</a:t>
            </a:r>
            <a:endParaRPr lang="zh-CN" altLang="en-US" b="1"/>
          </a:p>
        </p:txBody>
      </p:sp>
      <p:grpSp>
        <p:nvGrpSpPr>
          <p:cNvPr id="14" name="组合 13"/>
          <p:cNvGrpSpPr/>
          <p:nvPr>
            <p:custDataLst>
              <p:tags r:id="rId1"/>
            </p:custDataLst>
          </p:nvPr>
        </p:nvGrpSpPr>
        <p:grpSpPr>
          <a:xfrm>
            <a:off x="1222375" y="1757045"/>
            <a:ext cx="3229610" cy="4000500"/>
            <a:chOff x="901400" y="3181350"/>
            <a:chExt cx="1762088" cy="2405007"/>
          </a:xfrm>
        </p:grpSpPr>
        <p:sp>
          <p:nvSpPr>
            <p:cNvPr id="11" name="任意多边形 10"/>
            <p:cNvSpPr/>
            <p:nvPr>
              <p:custDataLst>
                <p:tags r:id="rId2"/>
              </p:custDataLst>
            </p:nvPr>
          </p:nvSpPr>
          <p:spPr>
            <a:xfrm>
              <a:off x="1071268" y="3181350"/>
              <a:ext cx="1023128" cy="1013841"/>
            </a:xfrm>
            <a:custGeom>
              <a:avLst/>
              <a:gdLst>
                <a:gd name="connsiteX0" fmla="*/ 833306 w 1200421"/>
                <a:gd name="connsiteY0" fmla="*/ 445 h 1189525"/>
                <a:gd name="connsiteX1" fmla="*/ 981764 w 1200421"/>
                <a:gd name="connsiteY1" fmla="*/ 38205 h 1189525"/>
                <a:gd name="connsiteX2" fmla="*/ 1162217 w 1200421"/>
                <a:gd name="connsiteY2" fmla="*/ 553047 h 1189525"/>
                <a:gd name="connsiteX3" fmla="*/ 952392 w 1200421"/>
                <a:gd name="connsiteY3" fmla="*/ 989336 h 1189525"/>
                <a:gd name="connsiteX4" fmla="*/ 805675 w 1200421"/>
                <a:gd name="connsiteY4" fmla="*/ 1019691 h 1189525"/>
                <a:gd name="connsiteX5" fmla="*/ 1056982 w 1200421"/>
                <a:gd name="connsiteY5" fmla="*/ 497151 h 1189525"/>
                <a:gd name="connsiteX6" fmla="*/ 932224 w 1200421"/>
                <a:gd name="connsiteY6" fmla="*/ 141211 h 1189525"/>
                <a:gd name="connsiteX7" fmla="*/ 576284 w 1200421"/>
                <a:gd name="connsiteY7" fmla="*/ 265968 h 1189525"/>
                <a:gd name="connsiteX8" fmla="*/ 148393 w 1200421"/>
                <a:gd name="connsiteY8" fmla="*/ 1155680 h 1189525"/>
                <a:gd name="connsiteX9" fmla="*/ 5058 w 1200421"/>
                <a:gd name="connsiteY9" fmla="*/ 1185336 h 1189525"/>
                <a:gd name="connsiteX10" fmla="*/ 0 w 1200421"/>
                <a:gd name="connsiteY10" fmla="*/ 1189525 h 1189525"/>
                <a:gd name="connsiteX11" fmla="*/ 466921 w 1200421"/>
                <a:gd name="connsiteY11" fmla="*/ 218657 h 1189525"/>
                <a:gd name="connsiteX12" fmla="*/ 833306 w 1200421"/>
                <a:gd name="connsiteY12" fmla="*/ 445 h 118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00421" h="1189525">
                  <a:moveTo>
                    <a:pt x="833306" y="445"/>
                  </a:moveTo>
                  <a:cubicBezTo>
                    <a:pt x="883358" y="2856"/>
                    <a:pt x="933764" y="15120"/>
                    <a:pt x="981764" y="38205"/>
                  </a:cubicBezTo>
                  <a:cubicBezTo>
                    <a:pt x="1173765" y="130544"/>
                    <a:pt x="1254556" y="361047"/>
                    <a:pt x="1162217" y="553047"/>
                  </a:cubicBezTo>
                  <a:lnTo>
                    <a:pt x="952392" y="989336"/>
                  </a:lnTo>
                  <a:lnTo>
                    <a:pt x="805675" y="1019691"/>
                  </a:lnTo>
                  <a:lnTo>
                    <a:pt x="1056982" y="497151"/>
                  </a:lnTo>
                  <a:cubicBezTo>
                    <a:pt x="1120821" y="364410"/>
                    <a:pt x="1064965" y="205050"/>
                    <a:pt x="932224" y="141211"/>
                  </a:cubicBezTo>
                  <a:cubicBezTo>
                    <a:pt x="799483" y="77371"/>
                    <a:pt x="640123" y="133227"/>
                    <a:pt x="576284" y="265968"/>
                  </a:cubicBezTo>
                  <a:lnTo>
                    <a:pt x="148393" y="1155680"/>
                  </a:lnTo>
                  <a:lnTo>
                    <a:pt x="5058" y="1185336"/>
                  </a:lnTo>
                  <a:lnTo>
                    <a:pt x="0" y="1189525"/>
                  </a:lnTo>
                  <a:lnTo>
                    <a:pt x="466921" y="218657"/>
                  </a:lnTo>
                  <a:cubicBezTo>
                    <a:pt x="536176" y="74657"/>
                    <a:pt x="683148" y="-6788"/>
                    <a:pt x="833306" y="445"/>
                  </a:cubicBezTo>
                  <a:close/>
                </a:path>
              </a:pathLst>
            </a:custGeom>
            <a:solidFill>
              <a:srgbClr val="DEAB8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396000" tIns="108000" bIns="252000" rtlCol="0" anchor="ctr">
              <a:normAutofit/>
            </a:bodyPr>
            <a:p>
              <a:pPr algn="ctr"/>
              <a:r>
                <a:rPr lang="zh-CN" altLang="en-US" sz="2400" b="1" dirty="0" smtClean="0">
                  <a:solidFill>
                    <a:schemeClr val="tx1"/>
                  </a:solidFill>
                  <a:sym typeface="Arial" panose="020B0604020202020204" pitchFamily="34" charset="0"/>
                </a:rPr>
                <a:t>配方</a:t>
              </a:r>
              <a:endParaRPr lang="zh-CN" altLang="en-US" sz="2400" b="1" dirty="0" smtClean="0">
                <a:solidFill>
                  <a:schemeClr val="tx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7" name="椭圆 6"/>
            <p:cNvSpPr/>
            <p:nvPr>
              <p:custDataLst>
                <p:tags r:id="rId3"/>
              </p:custDataLst>
            </p:nvPr>
          </p:nvSpPr>
          <p:spPr>
            <a:xfrm>
              <a:off x="901400" y="3795200"/>
              <a:ext cx="1762088" cy="1791157"/>
            </a:xfrm>
            <a:prstGeom prst="ellipse">
              <a:avLst/>
            </a:prstGeom>
            <a:solidFill>
              <a:srgbClr val="FFFFFF"/>
            </a:solidFill>
            <a:ln w="12700" cap="flat" cmpd="sng" algn="ctr">
              <a:solidFill>
                <a:srgbClr val="DEAB81"/>
              </a:solidFill>
              <a:prstDash val="solid"/>
              <a:miter lim="800000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p>
              <a:pPr algn="ctr"/>
              <a:r>
                <a:rPr lang="zh-CN" altLang="en-US" sz="2000" b="1" dirty="0" smtClean="0">
                  <a:solidFill>
                    <a:schemeClr val="tx1"/>
                  </a:solidFill>
                  <a:sym typeface="Arial" panose="020B0604020202020204" pitchFamily="34" charset="0"/>
                </a:rPr>
                <a:t>低筋粉</a:t>
              </a:r>
              <a:r>
                <a:rPr lang="en-US" altLang="zh-CN" sz="2000" b="1" dirty="0" smtClean="0">
                  <a:solidFill>
                    <a:schemeClr val="tx1"/>
                  </a:solidFill>
                  <a:sym typeface="Arial" panose="020B0604020202020204" pitchFamily="34" charset="0"/>
                </a:rPr>
                <a:t>150g</a:t>
              </a:r>
              <a:r>
                <a:rPr lang="zh-CN" altLang="en-US" sz="2000" b="1" dirty="0" smtClean="0">
                  <a:solidFill>
                    <a:schemeClr val="tx1"/>
                  </a:solidFill>
                  <a:sym typeface="Arial" panose="020B0604020202020204" pitchFamily="34" charset="0"/>
                </a:rPr>
                <a:t>、猪油</a:t>
              </a:r>
              <a:r>
                <a:rPr lang="en-US" altLang="zh-CN" sz="2000" b="1" dirty="0" smtClean="0">
                  <a:solidFill>
                    <a:schemeClr val="tx1"/>
                  </a:solidFill>
                  <a:sym typeface="Arial" panose="020B0604020202020204" pitchFamily="34" charset="0"/>
                </a:rPr>
                <a:t>60g</a:t>
              </a:r>
              <a:r>
                <a:rPr lang="zh-CN" altLang="en-US" sz="2000" b="1" dirty="0" smtClean="0">
                  <a:solidFill>
                    <a:schemeClr val="tx1"/>
                  </a:solidFill>
                  <a:sym typeface="Arial" panose="020B0604020202020204" pitchFamily="34" charset="0"/>
                </a:rPr>
                <a:t>、温水</a:t>
              </a:r>
              <a:r>
                <a:rPr lang="en-US" altLang="zh-CN" sz="2000" b="1" dirty="0" smtClean="0">
                  <a:solidFill>
                    <a:schemeClr val="tx1"/>
                  </a:solidFill>
                  <a:sym typeface="Arial" panose="020B0604020202020204" pitchFamily="34" charset="0"/>
                </a:rPr>
                <a:t>25g</a:t>
              </a:r>
              <a:r>
                <a:rPr lang="zh-CN" altLang="en-US" sz="2000" b="1" dirty="0" smtClean="0">
                  <a:solidFill>
                    <a:schemeClr val="tx1"/>
                  </a:solidFill>
                  <a:sym typeface="Arial" panose="020B0604020202020204" pitchFamily="34" charset="0"/>
                </a:rPr>
                <a:t>、咸蛋黄</a:t>
              </a:r>
              <a:r>
                <a:rPr lang="en-US" altLang="zh-CN" sz="2000" b="1" dirty="0" smtClean="0">
                  <a:solidFill>
                    <a:schemeClr val="tx1"/>
                  </a:solidFill>
                  <a:sym typeface="Arial" panose="020B0604020202020204" pitchFamily="34" charset="0"/>
                </a:rPr>
                <a:t>4</a:t>
              </a:r>
              <a:r>
                <a:rPr lang="zh-CN" altLang="en-US" sz="2000" b="1" dirty="0" smtClean="0">
                  <a:solidFill>
                    <a:schemeClr val="tx1"/>
                  </a:solidFill>
                  <a:sym typeface="Arial" panose="020B0604020202020204" pitchFamily="34" charset="0"/>
                </a:rPr>
                <a:t>个、豆沙馅</a:t>
              </a:r>
              <a:r>
                <a:rPr lang="en-US" altLang="zh-CN" sz="2000" b="1" dirty="0" smtClean="0">
                  <a:solidFill>
                    <a:schemeClr val="tx1"/>
                  </a:solidFill>
                  <a:sym typeface="Arial" panose="020B0604020202020204" pitchFamily="34" charset="0"/>
                </a:rPr>
                <a:t>160g</a:t>
              </a:r>
              <a:endParaRPr lang="en-US" altLang="zh-CN" sz="2000" b="1" dirty="0" smtClean="0">
                <a:solidFill>
                  <a:schemeClr val="tx1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15" name="组合 14"/>
          <p:cNvGrpSpPr/>
          <p:nvPr>
            <p:custDataLst>
              <p:tags r:id="rId4"/>
            </p:custDataLst>
          </p:nvPr>
        </p:nvGrpSpPr>
        <p:grpSpPr>
          <a:xfrm>
            <a:off x="5066967" y="1726566"/>
            <a:ext cx="3269313" cy="4030979"/>
            <a:chOff x="909712" y="3184762"/>
            <a:chExt cx="1762088" cy="2396632"/>
          </a:xfrm>
        </p:grpSpPr>
        <p:sp>
          <p:nvSpPr>
            <p:cNvPr id="16" name="任意多边形 15"/>
            <p:cNvSpPr/>
            <p:nvPr>
              <p:custDataLst>
                <p:tags r:id="rId5"/>
              </p:custDataLst>
            </p:nvPr>
          </p:nvSpPr>
          <p:spPr>
            <a:xfrm>
              <a:off x="1114145" y="3184762"/>
              <a:ext cx="970509" cy="1016492"/>
            </a:xfrm>
            <a:custGeom>
              <a:avLst/>
              <a:gdLst>
                <a:gd name="connsiteX0" fmla="*/ 833306 w 1200421"/>
                <a:gd name="connsiteY0" fmla="*/ 445 h 1189525"/>
                <a:gd name="connsiteX1" fmla="*/ 981764 w 1200421"/>
                <a:gd name="connsiteY1" fmla="*/ 38205 h 1189525"/>
                <a:gd name="connsiteX2" fmla="*/ 1162217 w 1200421"/>
                <a:gd name="connsiteY2" fmla="*/ 553047 h 1189525"/>
                <a:gd name="connsiteX3" fmla="*/ 952392 w 1200421"/>
                <a:gd name="connsiteY3" fmla="*/ 989336 h 1189525"/>
                <a:gd name="connsiteX4" fmla="*/ 805675 w 1200421"/>
                <a:gd name="connsiteY4" fmla="*/ 1019691 h 1189525"/>
                <a:gd name="connsiteX5" fmla="*/ 1056982 w 1200421"/>
                <a:gd name="connsiteY5" fmla="*/ 497151 h 1189525"/>
                <a:gd name="connsiteX6" fmla="*/ 932224 w 1200421"/>
                <a:gd name="connsiteY6" fmla="*/ 141211 h 1189525"/>
                <a:gd name="connsiteX7" fmla="*/ 576284 w 1200421"/>
                <a:gd name="connsiteY7" fmla="*/ 265968 h 1189525"/>
                <a:gd name="connsiteX8" fmla="*/ 148393 w 1200421"/>
                <a:gd name="connsiteY8" fmla="*/ 1155680 h 1189525"/>
                <a:gd name="connsiteX9" fmla="*/ 5058 w 1200421"/>
                <a:gd name="connsiteY9" fmla="*/ 1185336 h 1189525"/>
                <a:gd name="connsiteX10" fmla="*/ 0 w 1200421"/>
                <a:gd name="connsiteY10" fmla="*/ 1189525 h 1189525"/>
                <a:gd name="connsiteX11" fmla="*/ 466921 w 1200421"/>
                <a:gd name="connsiteY11" fmla="*/ 218657 h 1189525"/>
                <a:gd name="connsiteX12" fmla="*/ 833306 w 1200421"/>
                <a:gd name="connsiteY12" fmla="*/ 445 h 118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00421" h="1189525">
                  <a:moveTo>
                    <a:pt x="833306" y="445"/>
                  </a:moveTo>
                  <a:cubicBezTo>
                    <a:pt x="883358" y="2856"/>
                    <a:pt x="933764" y="15120"/>
                    <a:pt x="981764" y="38205"/>
                  </a:cubicBezTo>
                  <a:cubicBezTo>
                    <a:pt x="1173765" y="130544"/>
                    <a:pt x="1254556" y="361047"/>
                    <a:pt x="1162217" y="553047"/>
                  </a:cubicBezTo>
                  <a:lnTo>
                    <a:pt x="952392" y="989336"/>
                  </a:lnTo>
                  <a:lnTo>
                    <a:pt x="805675" y="1019691"/>
                  </a:lnTo>
                  <a:lnTo>
                    <a:pt x="1056982" y="497151"/>
                  </a:lnTo>
                  <a:cubicBezTo>
                    <a:pt x="1120821" y="364410"/>
                    <a:pt x="1064965" y="205050"/>
                    <a:pt x="932224" y="141211"/>
                  </a:cubicBezTo>
                  <a:cubicBezTo>
                    <a:pt x="799483" y="77371"/>
                    <a:pt x="640123" y="133227"/>
                    <a:pt x="576284" y="265968"/>
                  </a:cubicBezTo>
                  <a:lnTo>
                    <a:pt x="148393" y="1155680"/>
                  </a:lnTo>
                  <a:lnTo>
                    <a:pt x="5058" y="1185336"/>
                  </a:lnTo>
                  <a:lnTo>
                    <a:pt x="0" y="1189525"/>
                  </a:lnTo>
                  <a:lnTo>
                    <a:pt x="466921" y="218657"/>
                  </a:lnTo>
                  <a:cubicBezTo>
                    <a:pt x="536176" y="74657"/>
                    <a:pt x="683148" y="-6788"/>
                    <a:pt x="833306" y="445"/>
                  </a:cubicBezTo>
                  <a:close/>
                </a:path>
              </a:pathLst>
            </a:custGeom>
            <a:solidFill>
              <a:srgbClr val="DEAB8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396000" tIns="108000" bIns="252000" rtlCol="0" anchor="ctr">
              <a:normAutofit/>
            </a:bodyPr>
            <a:p>
              <a:pPr algn="ctr"/>
              <a:r>
                <a:rPr lang="zh-CN" altLang="en-US" sz="2000" b="1" dirty="0">
                  <a:solidFill>
                    <a:schemeClr val="tx1"/>
                  </a:solidFill>
                  <a:sym typeface="Arial" panose="020B0604020202020204" pitchFamily="34" charset="0"/>
                </a:rPr>
                <a:t>制作</a:t>
              </a:r>
              <a:endParaRPr lang="zh-CN" altLang="en-US" sz="2000" b="1" dirty="0">
                <a:solidFill>
                  <a:schemeClr val="tx1"/>
                </a:solidFill>
                <a:sym typeface="Arial" panose="020B0604020202020204" pitchFamily="34" charset="0"/>
              </a:endParaRPr>
            </a:p>
            <a:p>
              <a:pPr algn="ctr"/>
              <a:r>
                <a:rPr lang="zh-CN" altLang="en-US" sz="2000" b="1" dirty="0">
                  <a:solidFill>
                    <a:schemeClr val="tx1"/>
                  </a:solidFill>
                  <a:sym typeface="Arial" panose="020B0604020202020204" pitchFamily="34" charset="0"/>
                </a:rPr>
                <a:t>流程</a:t>
              </a:r>
              <a:endParaRPr lang="zh-CN" altLang="en-US" sz="2000" b="1" dirty="0">
                <a:solidFill>
                  <a:schemeClr val="tx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17" name="椭圆 16"/>
            <p:cNvSpPr/>
            <p:nvPr>
              <p:custDataLst>
                <p:tags r:id="rId6"/>
              </p:custDataLst>
            </p:nvPr>
          </p:nvSpPr>
          <p:spPr>
            <a:xfrm>
              <a:off x="909712" y="3800476"/>
              <a:ext cx="1762088" cy="1780918"/>
            </a:xfrm>
            <a:prstGeom prst="ellipse">
              <a:avLst/>
            </a:prstGeom>
            <a:solidFill>
              <a:srgbClr val="FFFFFF"/>
            </a:solidFill>
            <a:ln w="12700" cap="flat" cmpd="sng" algn="ctr">
              <a:solidFill>
                <a:srgbClr val="DEAB81"/>
              </a:solidFill>
              <a:prstDash val="solid"/>
              <a:miter lim="800000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>
              <a:noAutofit/>
            </a:bodyPr>
            <a:p>
              <a:pPr algn="ctr"/>
              <a:r>
                <a:rPr lang="en-US" altLang="zh-CN" b="1" dirty="0" smtClean="0">
                  <a:solidFill>
                    <a:schemeClr val="tx1"/>
                  </a:solidFill>
                  <a:sym typeface="Arial" panose="020B0604020202020204" pitchFamily="34" charset="0"/>
                </a:rPr>
                <a:t>1</a:t>
              </a:r>
              <a:r>
                <a:rPr lang="zh-CN" altLang="en-US" b="1" dirty="0" smtClean="0">
                  <a:solidFill>
                    <a:schemeClr val="tx1"/>
                  </a:solidFill>
                  <a:sym typeface="Arial" panose="020B0604020202020204" pitchFamily="34" charset="0"/>
                </a:rPr>
                <a:t>、调好水油面、油酥面</a:t>
              </a:r>
              <a:endParaRPr lang="zh-CN" altLang="en-US" b="1" dirty="0" smtClean="0">
                <a:solidFill>
                  <a:schemeClr val="tx1"/>
                </a:solidFill>
                <a:sym typeface="Arial" panose="020B0604020202020204" pitchFamily="34" charset="0"/>
              </a:endParaRPr>
            </a:p>
            <a:p>
              <a:pPr algn="ctr"/>
              <a:r>
                <a:rPr lang="en-US" altLang="zh-CN" b="1" dirty="0" smtClean="0">
                  <a:solidFill>
                    <a:schemeClr val="tx1"/>
                  </a:solidFill>
                  <a:sym typeface="Arial" panose="020B0604020202020204" pitchFamily="34" charset="0"/>
                </a:rPr>
                <a:t>2</a:t>
              </a:r>
              <a:r>
                <a:rPr lang="zh-CN" altLang="en-US" b="1" dirty="0" smtClean="0">
                  <a:solidFill>
                    <a:schemeClr val="tx1"/>
                  </a:solidFill>
                  <a:sym typeface="Arial" panose="020B0604020202020204" pitchFamily="34" charset="0"/>
                </a:rPr>
                <a:t>、水油面包油酥面擀开，</a:t>
              </a:r>
              <a:r>
                <a:rPr lang="en-US" altLang="zh-CN" b="1" dirty="0" smtClean="0">
                  <a:solidFill>
                    <a:schemeClr val="tx1"/>
                  </a:solidFill>
                  <a:sym typeface="Arial" panose="020B0604020202020204" pitchFamily="34" charset="0"/>
                </a:rPr>
                <a:t>3</a:t>
              </a:r>
              <a:r>
                <a:rPr lang="zh-CN" altLang="en-US" b="1" dirty="0" smtClean="0">
                  <a:solidFill>
                    <a:schemeClr val="tx1"/>
                  </a:solidFill>
                  <a:sym typeface="Arial" panose="020B0604020202020204" pitchFamily="34" charset="0"/>
                </a:rPr>
                <a:t>次</a:t>
              </a:r>
              <a:r>
                <a:rPr lang="en-US" altLang="zh-CN" b="1" dirty="0" smtClean="0">
                  <a:solidFill>
                    <a:schemeClr val="tx1"/>
                  </a:solidFill>
                  <a:sym typeface="Arial" panose="020B0604020202020204" pitchFamily="34" charset="0"/>
                </a:rPr>
                <a:t>3</a:t>
              </a:r>
              <a:r>
                <a:rPr lang="zh-CN" altLang="en-US" b="1" dirty="0" smtClean="0">
                  <a:solidFill>
                    <a:schemeClr val="tx1"/>
                  </a:solidFill>
                  <a:sym typeface="Arial" panose="020B0604020202020204" pitchFamily="34" charset="0"/>
                </a:rPr>
                <a:t>折卷起，下剂</a:t>
              </a:r>
              <a:endParaRPr lang="zh-CN" altLang="en-US" b="1" dirty="0" smtClean="0">
                <a:solidFill>
                  <a:schemeClr val="tx1"/>
                </a:solidFill>
                <a:sym typeface="Arial" panose="020B0604020202020204" pitchFamily="34" charset="0"/>
              </a:endParaRPr>
            </a:p>
            <a:p>
              <a:pPr algn="ctr"/>
              <a:r>
                <a:rPr lang="en-US" altLang="zh-CN" b="1" dirty="0" smtClean="0">
                  <a:solidFill>
                    <a:schemeClr val="tx1"/>
                  </a:solidFill>
                  <a:sym typeface="Arial" panose="020B0604020202020204" pitchFamily="34" charset="0"/>
                </a:rPr>
                <a:t>3</a:t>
              </a:r>
              <a:r>
                <a:rPr lang="zh-CN" altLang="en-US" b="1" dirty="0" smtClean="0">
                  <a:solidFill>
                    <a:schemeClr val="tx1"/>
                  </a:solidFill>
                  <a:sym typeface="Arial" panose="020B0604020202020204" pitchFamily="34" charset="0"/>
                </a:rPr>
                <a:t>、制作好馅心，包入馅心，上刷蛋黄液，撒黑芝麻，烘焙</a:t>
              </a:r>
              <a:r>
                <a:rPr lang="en-US" altLang="zh-CN" b="1" dirty="0" smtClean="0">
                  <a:solidFill>
                    <a:schemeClr val="tx1"/>
                  </a:solidFill>
                  <a:sym typeface="Arial" panose="020B0604020202020204" pitchFamily="34" charset="0"/>
                </a:rPr>
                <a:t>25</a:t>
              </a:r>
              <a:r>
                <a:rPr lang="zh-CN" altLang="en-US" b="1" dirty="0" smtClean="0">
                  <a:solidFill>
                    <a:schemeClr val="tx1"/>
                  </a:solidFill>
                  <a:sym typeface="Arial" panose="020B0604020202020204" pitchFamily="34" charset="0"/>
                </a:rPr>
                <a:t>分钟即可</a:t>
              </a:r>
              <a:endParaRPr lang="zh-CN" altLang="en-US" b="1" dirty="0" smtClean="0">
                <a:solidFill>
                  <a:schemeClr val="tx1"/>
                </a:solidFill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4800" b="1" dirty="0" smtClean="0">
                <a:solidFill>
                  <a:srgbClr val="FF0000"/>
                </a:solidFill>
                <a:effectLst>
                  <a:reflection blurRad="6350" stA="53000" endA="300" endPos="35500" dir="5400000" sy="-90000" algn="bl" rotWithShape="0"/>
                </a:effectLst>
                <a:latin typeface="迷你简毡笔黑" panose="03000509000000000000" charset="-122"/>
                <a:ea typeface="迷你简毡笔黑" panose="03000509000000000000" charset="-122"/>
              </a:rPr>
              <a:t>传统酥点</a:t>
            </a:r>
            <a:endParaRPr lang="zh-CN" altLang="en-US" sz="4800" b="1" dirty="0" smtClean="0">
              <a:solidFill>
                <a:srgbClr val="FF0000"/>
              </a:solidFill>
              <a:effectLst>
                <a:reflection blurRad="6350" stA="53000" endA="300" endPos="35500" dir="5400000" sy="-90000" algn="bl" rotWithShape="0"/>
              </a:effectLst>
              <a:latin typeface="迷你简毡笔黑" panose="03000509000000000000" charset="-122"/>
              <a:ea typeface="迷你简毡笔黑" panose="03000509000000000000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99590" y="2036445"/>
            <a:ext cx="6887210" cy="4090035"/>
          </a:xfrm>
        </p:spPr>
        <p:txBody>
          <a:bodyPr/>
          <a:lstStyle/>
          <a:p>
            <a:pPr>
              <a:buNone/>
            </a:pPr>
            <a:r>
              <a:rPr lang="en-US" altLang="zh-CN" b="1" dirty="0" smtClean="0">
                <a:latin typeface="隶书" panose="02010509060101010101" pitchFamily="49" charset="-122"/>
                <a:ea typeface="隶书" panose="02010509060101010101" pitchFamily="49" charset="-122"/>
              </a:rPr>
              <a:t>1</a:t>
            </a:r>
            <a:r>
              <a:rPr lang="zh-CN" altLang="en-US" b="1" dirty="0" smtClean="0">
                <a:latin typeface="隶书" panose="02010509060101010101" pitchFamily="49" charset="-122"/>
                <a:ea typeface="隶书" panose="02010509060101010101" pitchFamily="49" charset="-122"/>
              </a:rPr>
              <a:t>、蛋黄酥</a:t>
            </a:r>
            <a:endParaRPr lang="en-US" altLang="zh-CN" b="1" dirty="0" smtClean="0"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>
              <a:buNone/>
            </a:pPr>
            <a:r>
              <a:rPr lang="en-US" altLang="zh-CN" b="1" dirty="0" smtClean="0">
                <a:latin typeface="隶书" panose="02010509060101010101" pitchFamily="49" charset="-122"/>
                <a:ea typeface="隶书" panose="02010509060101010101" pitchFamily="49" charset="-122"/>
              </a:rPr>
              <a:t>2</a:t>
            </a:r>
            <a:r>
              <a:rPr lang="zh-CN" altLang="en-US" b="1" dirty="0" smtClean="0">
                <a:latin typeface="隶书" panose="02010509060101010101" pitchFamily="49" charset="-122"/>
                <a:ea typeface="隶书" panose="02010509060101010101" pitchFamily="49" charset="-122"/>
              </a:rPr>
              <a:t>、月饼（上）  （下）</a:t>
            </a:r>
            <a:endParaRPr lang="en-US" altLang="zh-CN" b="1" dirty="0" smtClean="0"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>
              <a:buNone/>
            </a:pPr>
            <a:r>
              <a:rPr lang="en-US" altLang="zh-CN" b="1" dirty="0" smtClean="0">
                <a:latin typeface="隶书" panose="02010509060101010101" pitchFamily="49" charset="-122"/>
                <a:ea typeface="隶书" panose="02010509060101010101" pitchFamily="49" charset="-122"/>
              </a:rPr>
              <a:t>3</a:t>
            </a:r>
            <a:r>
              <a:rPr lang="zh-CN" altLang="en-US" b="1" dirty="0" smtClean="0">
                <a:latin typeface="隶书" panose="02010509060101010101" pitchFamily="49" charset="-122"/>
                <a:ea typeface="隶书" panose="02010509060101010101" pitchFamily="49" charset="-122"/>
              </a:rPr>
              <a:t>、蝴蝶酥</a:t>
            </a:r>
            <a:endParaRPr lang="en-US" altLang="zh-CN" b="1" dirty="0" smtClean="0"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>
              <a:buNone/>
            </a:pPr>
            <a:r>
              <a:rPr lang="en-US" altLang="zh-CN" b="1" dirty="0" smtClean="0">
                <a:latin typeface="隶书" panose="02010509060101010101" pitchFamily="49" charset="-122"/>
                <a:ea typeface="隶书" panose="02010509060101010101" pitchFamily="49" charset="-122"/>
              </a:rPr>
              <a:t>4</a:t>
            </a:r>
            <a:r>
              <a:rPr lang="zh-CN" altLang="en-US" b="1" dirty="0" smtClean="0">
                <a:latin typeface="隶书" panose="02010509060101010101" pitchFamily="49" charset="-122"/>
                <a:ea typeface="隶书" panose="02010509060101010101" pitchFamily="49" charset="-122"/>
              </a:rPr>
              <a:t>、香草司康饼</a:t>
            </a:r>
            <a:endParaRPr lang="zh-CN" altLang="en-US" b="1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8" name="流程图: 摘录 7">
            <a:hlinkClick r:id="rId1" action="ppaction://hlinkfile"/>
          </p:cNvPr>
          <p:cNvSpPr/>
          <p:nvPr/>
        </p:nvSpPr>
        <p:spPr>
          <a:xfrm rot="5400000">
            <a:off x="4635492" y="3932873"/>
            <a:ext cx="428628" cy="428628"/>
          </a:xfrm>
          <a:prstGeom prst="flowChartExtra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流程图: 摘录 8">
            <a:hlinkClick r:id="rId2" action="ppaction://hlinkfile"/>
          </p:cNvPr>
          <p:cNvSpPr/>
          <p:nvPr/>
        </p:nvSpPr>
        <p:spPr>
          <a:xfrm rot="5400000">
            <a:off x="4486912" y="2737160"/>
            <a:ext cx="428628" cy="428628"/>
          </a:xfrm>
          <a:prstGeom prst="flowChartExtra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流程图: 摘录 9">
            <a:hlinkClick r:id="rId3" action="ppaction://hlinkfile"/>
          </p:cNvPr>
          <p:cNvSpPr/>
          <p:nvPr/>
        </p:nvSpPr>
        <p:spPr>
          <a:xfrm rot="5400000">
            <a:off x="6104563" y="2737160"/>
            <a:ext cx="428628" cy="428628"/>
          </a:xfrm>
          <a:prstGeom prst="flowChartExtra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流程图: 摘录 10">
            <a:hlinkClick r:id="rId4" action="ppaction://hlinkfile"/>
          </p:cNvPr>
          <p:cNvSpPr/>
          <p:nvPr/>
        </p:nvSpPr>
        <p:spPr>
          <a:xfrm rot="5400000">
            <a:off x="3915079" y="2135493"/>
            <a:ext cx="428628" cy="428628"/>
          </a:xfrm>
          <a:prstGeom prst="flowChartExtra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流程图: 摘录 11">
            <a:hlinkClick r:id="rId5" action="ppaction://hlinkfile"/>
          </p:cNvPr>
          <p:cNvSpPr/>
          <p:nvPr/>
        </p:nvSpPr>
        <p:spPr>
          <a:xfrm rot="5400000">
            <a:off x="3832529" y="3266119"/>
            <a:ext cx="428628" cy="428628"/>
          </a:xfrm>
          <a:prstGeom prst="flowChartExtra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174240" y="2315845"/>
            <a:ext cx="5532755" cy="9220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pPr algn="ctr"/>
            <a:r>
              <a:rPr lang="zh-CN" altLang="en-US" sz="540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迷你简毡笔黑" panose="03000509000000000000" charset="-122"/>
                <a:ea typeface="迷你简毡笔黑" panose="03000509000000000000" charset="-122"/>
              </a:rPr>
              <a:t>谢谢观赏！！！</a:t>
            </a:r>
            <a:endParaRPr lang="zh-CN" altLang="en-US" sz="5400">
              <a:ln w="6600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迷你简毡笔黑" panose="03000509000000000000" charset="-122"/>
              <a:ea typeface="迷你简毡笔黑" panose="03000509000000000000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453380" y="4554220"/>
            <a:ext cx="271907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 b="1">
                <a:latin typeface="黑体" panose="02010609060101010101" charset="-122"/>
                <a:ea typeface="黑体" panose="02010609060101010101" charset="-122"/>
              </a:rPr>
              <a:t>主讲人：李冬梅</a:t>
            </a:r>
            <a:endParaRPr lang="zh-CN" altLang="en-US" sz="2800" b="1"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303_2*i*0"/>
  <p:tag name="KSO_WM_TEMPLATE_CATEGORY" val="diagram"/>
  <p:tag name="KSO_WM_TEMPLATE_INDEX" val="303"/>
  <p:tag name="KSO_WM_UNIT_INDEX" val="0"/>
</p:tagLst>
</file>

<file path=ppt/tags/tag10.xml><?xml version="1.0" encoding="utf-8"?>
<p:tagLst xmlns:p="http://schemas.openxmlformats.org/presentationml/2006/main">
  <p:tag name="KSO_WM_TEMPLATE_CATEGORY" val="diagram"/>
  <p:tag name="KSO_WM_TEMPLATE_INDEX" val="373"/>
  <p:tag name="KSO_WM_UNIT_TYPE" val="l_i"/>
  <p:tag name="KSO_WM_UNIT_INDEX" val="1_1"/>
  <p:tag name="KSO_WM_UNIT_ID" val="258*l_i*1_1"/>
  <p:tag name="KSO_WM_UNIT_CLEAR" val="1"/>
  <p:tag name="KSO_WM_UNIT_LAYERLEVEL" val="1_1"/>
  <p:tag name="KSO_WM_BEAUTIFY_FLAG" val="#wm#"/>
  <p:tag name="KSO_WM_DIAGRAM_GROUP_CODE" val="l1-1"/>
  <p:tag name="KSO_WM_TAG_VERSION" val="1.0"/>
  <p:tag name="KSO_WM_UNIT_FILL_FORE_SCHEMECOLOR_INDEX" val="5"/>
  <p:tag name="KSO_WM_UNIT_FILL_TYPE" val="1"/>
  <p:tag name="KSO_WM_UNIT_TEXT_FILL_FORE_SCHEMECOLOR_INDEX" val="5"/>
  <p:tag name="KSO_WM_UNIT_TEXT_FILL_TYPE" val="1"/>
</p:tagLst>
</file>

<file path=ppt/tags/tag11.xml><?xml version="1.0" encoding="utf-8"?>
<p:tagLst xmlns:p="http://schemas.openxmlformats.org/presentationml/2006/main">
  <p:tag name="KSO_WM_TEMPLATE_CATEGORY" val="diagram"/>
  <p:tag name="KSO_WM_TEMPLATE_INDEX" val="373"/>
  <p:tag name="KSO_WM_UNIT_TYPE" val="l_h_f"/>
  <p:tag name="KSO_WM_UNIT_INDEX" val="1_1_1"/>
  <p:tag name="KSO_WM_UNIT_ID" val="258*l_h_f*1_1_1"/>
  <p:tag name="KSO_WM_UNIT_CLEAR" val="1"/>
  <p:tag name="KSO_WM_UNIT_LAYERLEVEL" val="1_1_1"/>
  <p:tag name="KSO_WM_UNIT_VALUE" val="36"/>
  <p:tag name="KSO_WM_UNIT_HIGHLIGHT" val="0"/>
  <p:tag name="KSO_WM_UNIT_COMPATIBLE" val="0"/>
  <p:tag name="KSO_WM_UNIT_PRESET_TEXT" val="LOREM"/>
  <p:tag name="KSO_WM_BEAUTIFY_FLAG" val="#wm#"/>
  <p:tag name="KSO_WM_DIAGRAM_GROUP_CODE" val="l1-1"/>
  <p:tag name="KSO_WM_TAG_VERSION" val="1.0"/>
  <p:tag name="KSO_WM_UNIT_FILL_FORE_SCHEMECOLOR_INDEX" val="14"/>
  <p:tag name="KSO_WM_UNIT_FILL_TYPE" val="1"/>
  <p:tag name="KSO_WM_UNIT_LINE_FORE_SCHEMECOLOR_INDEX" val="5"/>
  <p:tag name="KSO_WM_UNIT_LINE_FILL_TYPE" val="2"/>
  <p:tag name="KSO_WM_UNIT_TEXT_FILL_FORE_SCHEMECOLOR_INDEX" val="5"/>
  <p:tag name="KSO_WM_UNIT_TEXT_FILL_TYPE" val="1"/>
</p:tagLst>
</file>

<file path=ppt/tags/tag12.xml><?xml version="1.0" encoding="utf-8"?>
<p:tagLst xmlns:p="http://schemas.openxmlformats.org/presentationml/2006/main">
  <p:tag name="KSO_WM_BEAUTIFY_FLAG" val="#wm#"/>
  <p:tag name="KSO_WM_UNIT_TYPE" val="i"/>
  <p:tag name="KSO_WM_UNIT_ID" val="diagram373_3*i*5"/>
  <p:tag name="KSO_WM_TEMPLATE_CATEGORY" val="diagram"/>
  <p:tag name="KSO_WM_TEMPLATE_INDEX" val="373"/>
  <p:tag name="KSO_WM_TAG_VERSION" val="1.0"/>
  <p:tag name="KSO_WM_UNIT_INDEX" val="5"/>
</p:tagLst>
</file>

<file path=ppt/tags/tag13.xml><?xml version="1.0" encoding="utf-8"?>
<p:tagLst xmlns:p="http://schemas.openxmlformats.org/presentationml/2006/main">
  <p:tag name="KSO_WM_TEMPLATE_CATEGORY" val="diagram"/>
  <p:tag name="KSO_WM_TEMPLATE_INDEX" val="373"/>
  <p:tag name="KSO_WM_UNIT_TYPE" val="l_i"/>
  <p:tag name="KSO_WM_UNIT_INDEX" val="1_2"/>
  <p:tag name="KSO_WM_UNIT_ID" val="258*l_i*1_2"/>
  <p:tag name="KSO_WM_UNIT_CLEAR" val="1"/>
  <p:tag name="KSO_WM_UNIT_LAYERLEVEL" val="1_1"/>
  <p:tag name="KSO_WM_BEAUTIFY_FLAG" val="#wm#"/>
  <p:tag name="KSO_WM_DIAGRAM_GROUP_CODE" val="l1-1"/>
  <p:tag name="KSO_WM_TAG_VERSION" val="1.0"/>
  <p:tag name="KSO_WM_UNIT_FILL_FORE_SCHEMECOLOR_INDEX" val="5"/>
  <p:tag name="KSO_WM_UNIT_FILL_TYPE" val="1"/>
  <p:tag name="KSO_WM_UNIT_TEXT_FILL_FORE_SCHEMECOLOR_INDEX" val="5"/>
  <p:tag name="KSO_WM_UNIT_TEXT_FILL_TYPE" val="1"/>
</p:tagLst>
</file>

<file path=ppt/tags/tag14.xml><?xml version="1.0" encoding="utf-8"?>
<p:tagLst xmlns:p="http://schemas.openxmlformats.org/presentationml/2006/main">
  <p:tag name="KSO_WM_TEMPLATE_CATEGORY" val="diagram"/>
  <p:tag name="KSO_WM_TEMPLATE_INDEX" val="373"/>
  <p:tag name="KSO_WM_UNIT_TYPE" val="l_h_f"/>
  <p:tag name="KSO_WM_UNIT_INDEX" val="1_2_1"/>
  <p:tag name="KSO_WM_UNIT_ID" val="258*l_h_f*1_2_1"/>
  <p:tag name="KSO_WM_UNIT_CLEAR" val="1"/>
  <p:tag name="KSO_WM_UNIT_LAYERLEVEL" val="1_1_1"/>
  <p:tag name="KSO_WM_UNIT_VALUE" val="36"/>
  <p:tag name="KSO_WM_UNIT_HIGHLIGHT" val="0"/>
  <p:tag name="KSO_WM_UNIT_COMPATIBLE" val="0"/>
  <p:tag name="KSO_WM_UNIT_PRESET_TEXT" val="LOREM"/>
  <p:tag name="KSO_WM_BEAUTIFY_FLAG" val="#wm#"/>
  <p:tag name="KSO_WM_DIAGRAM_GROUP_CODE" val="l1-1"/>
  <p:tag name="KSO_WM_TAG_VERSION" val="1.0"/>
  <p:tag name="KSO_WM_UNIT_FILL_FORE_SCHEMECOLOR_INDEX" val="14"/>
  <p:tag name="KSO_WM_UNIT_FILL_TYPE" val="1"/>
  <p:tag name="KSO_WM_UNIT_LINE_FORE_SCHEMECOLOR_INDEX" val="5"/>
  <p:tag name="KSO_WM_UNIT_LINE_FILL_TYPE" val="2"/>
  <p:tag name="KSO_WM_UNIT_TEXT_FILL_FORE_SCHEMECOLOR_INDEX" val="5"/>
  <p:tag name="KSO_WM_UNIT_TEXT_FILL_TYPE" val="1"/>
</p:tagLst>
</file>

<file path=ppt/tags/tag2.xml><?xml version="1.0" encoding="utf-8"?>
<p:tagLst xmlns:p="http://schemas.openxmlformats.org/presentationml/2006/main">
  <p:tag name="KSO_WM_TAG_VERSION" val="1.0"/>
  <p:tag name="KSO_WM_TEMPLATE_CATEGORY" val="diagram"/>
  <p:tag name="KSO_WM_TEMPLATE_INDEX" val="303"/>
  <p:tag name="KSO_WM_UNIT_TYPE" val="l_h_f"/>
  <p:tag name="KSO_WM_UNIT_INDEX" val="1_1_1"/>
  <p:tag name="KSO_WM_UNIT_ID" val="257*l_h_f*1_1_1"/>
  <p:tag name="KSO_WM_UNIT_CLEAR" val="1"/>
  <p:tag name="KSO_WM_UNIT_LAYERLEVEL" val="1_1_1"/>
  <p:tag name="KSO_WM_UNIT_VALUE" val="40"/>
  <p:tag name="KSO_WM_UNIT_HIGHLIGHT" val="0"/>
  <p:tag name="KSO_WM_UNIT_COMPATIBLE" val="0"/>
  <p:tag name="KSO_WM_UNIT_PRESET_TEXT" val="LOREM"/>
  <p:tag name="KSO_WM_BEAUTIFY_FLAG" val="#wm#"/>
  <p:tag name="KSO_WM_DIAGRAM_GROUP_CODE" val="l1-1"/>
  <p:tag name="KSO_WM_UNIT_FILL_FORE_SCHEMECOLOR_INDEX" val="5"/>
  <p:tag name="KSO_WM_UNIT_FILL_TYPE" val="1"/>
  <p:tag name="KSO_WM_UNIT_TEXT_FILL_FORE_SCHEMECOLOR_INDEX" val="5"/>
  <p:tag name="KSO_WM_UNIT_TEXT_FILL_TYPE" val="1"/>
  <p:tag name="KSO_WM_UNIT_USESOURCEFORMAT_APPLY" val="0"/>
</p:tagLst>
</file>

<file path=ppt/tags/tag3.xml><?xml version="1.0" encoding="utf-8"?>
<p:tagLst xmlns:p="http://schemas.openxmlformats.org/presentationml/2006/main">
  <p:tag name="KSO_WM_TAG_VERSION" val="1.0"/>
  <p:tag name="KSO_WM_TEMPLATE_CATEGORY" val="diagram"/>
  <p:tag name="KSO_WM_TEMPLATE_INDEX" val="303"/>
  <p:tag name="KSO_WM_UNIT_TYPE" val="l_i"/>
  <p:tag name="KSO_WM_UNIT_INDEX" val="1_1"/>
  <p:tag name="KSO_WM_UNIT_ID" val="257*l_i*1_1"/>
  <p:tag name="KSO_WM_UNIT_CLEAR" val="1"/>
  <p:tag name="KSO_WM_UNIT_LAYERLEVEL" val="1_1"/>
  <p:tag name="KSO_WM_BEAUTIFY_FLAG" val="#wm#"/>
  <p:tag name="KSO_WM_DIAGRAM_GROUP_CODE" val="l1-1"/>
  <p:tag name="KSO_WM_UNIT_FILL_FORE_SCHEMECOLOR_INDEX" val="6"/>
  <p:tag name="KSO_WM_UNIT_FILL_TYPE" val="1"/>
  <p:tag name="KSO_WM_UNIT_TEXT_FILL_FORE_SCHEMECOLOR_INDEX" val="2"/>
  <p:tag name="KSO_WM_UNIT_TEXT_FILL_TYPE" val="1"/>
  <p:tag name="KSO_WM_UNIT_USESOURCEFORMAT_APPLY" val="0"/>
</p:tagLst>
</file>

<file path=ppt/tags/tag4.xml><?xml version="1.0" encoding="utf-8"?>
<p:tagLst xmlns:p="http://schemas.openxmlformats.org/presentationml/2006/main">
  <p:tag name="KSO_WM_TAG_VERSION" val="1.0"/>
  <p:tag name="KSO_WM_TEMPLATE_CATEGORY" val="diagram"/>
  <p:tag name="KSO_WM_TEMPLATE_INDEX" val="303"/>
  <p:tag name="KSO_WM_UNIT_TYPE" val="l_i"/>
  <p:tag name="KSO_WM_UNIT_INDEX" val="1_2"/>
  <p:tag name="KSO_WM_UNIT_ID" val="257*l_i*1_2"/>
  <p:tag name="KSO_WM_UNIT_CLEAR" val="1"/>
  <p:tag name="KSO_WM_UNIT_LAYERLEVEL" val="1_1"/>
  <p:tag name="KSO_WM_BEAUTIFY_FLAG" val="#wm#"/>
  <p:tag name="KSO_WM_DIAGRAM_GROUP_CODE" val="l1-1"/>
  <p:tag name="KSO_WM_UNIT_FILL_FORE_SCHEMECOLOR_INDEX" val="6"/>
  <p:tag name="KSO_WM_UNIT_FILL_TYPE" val="1"/>
  <p:tag name="KSO_WM_UNIT_TEXT_FILL_FORE_SCHEMECOLOR_INDEX" val="6"/>
  <p:tag name="KSO_WM_UNIT_TEXT_FILL_TYPE" val="1"/>
  <p:tag name="KSO_WM_UNIT_USESOURCEFORMAT_APPLY" val="0"/>
</p:tagLst>
</file>

<file path=ppt/tags/tag5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303_2*i*7"/>
  <p:tag name="KSO_WM_TEMPLATE_CATEGORY" val="diagram"/>
  <p:tag name="KSO_WM_TEMPLATE_INDEX" val="303"/>
  <p:tag name="KSO_WM_UNIT_INDEX" val="7"/>
</p:tagLst>
</file>

<file path=ppt/tags/tag6.xml><?xml version="1.0" encoding="utf-8"?>
<p:tagLst xmlns:p="http://schemas.openxmlformats.org/presentationml/2006/main">
  <p:tag name="KSO_WM_TAG_VERSION" val="1.0"/>
  <p:tag name="KSO_WM_TEMPLATE_CATEGORY" val="diagram"/>
  <p:tag name="KSO_WM_TEMPLATE_INDEX" val="303"/>
  <p:tag name="KSO_WM_UNIT_TYPE" val="l_h_f"/>
  <p:tag name="KSO_WM_UNIT_INDEX" val="1_2_1"/>
  <p:tag name="KSO_WM_UNIT_ID" val="257*l_h_f*1_2_1"/>
  <p:tag name="KSO_WM_UNIT_CLEAR" val="1"/>
  <p:tag name="KSO_WM_UNIT_LAYERLEVEL" val="1_1_1"/>
  <p:tag name="KSO_WM_UNIT_VALUE" val="40"/>
  <p:tag name="KSO_WM_UNIT_HIGHLIGHT" val="0"/>
  <p:tag name="KSO_WM_UNIT_COMPATIBLE" val="0"/>
  <p:tag name="KSO_WM_UNIT_PRESET_TEXT" val="LOREM"/>
  <p:tag name="KSO_WM_BEAUTIFY_FLAG" val="#wm#"/>
  <p:tag name="KSO_WM_DIAGRAM_GROUP_CODE" val="l1-1"/>
  <p:tag name="KSO_WM_UNIT_FILL_FORE_SCHEMECOLOR_INDEX" val="5"/>
  <p:tag name="KSO_WM_UNIT_FILL_TYPE" val="1"/>
  <p:tag name="KSO_WM_UNIT_TEXT_FILL_FORE_SCHEMECOLOR_INDEX" val="5"/>
  <p:tag name="KSO_WM_UNIT_TEXT_FILL_TYPE" val="1"/>
  <p:tag name="KSO_WM_UNIT_USESOURCEFORMAT_APPLY" val="0"/>
</p:tagLst>
</file>

<file path=ppt/tags/tag7.xml><?xml version="1.0" encoding="utf-8"?>
<p:tagLst xmlns:p="http://schemas.openxmlformats.org/presentationml/2006/main">
  <p:tag name="KSO_WM_TAG_VERSION" val="1.0"/>
  <p:tag name="KSO_WM_TEMPLATE_CATEGORY" val="diagram"/>
  <p:tag name="KSO_WM_TEMPLATE_INDEX" val="303"/>
  <p:tag name="KSO_WM_UNIT_TYPE" val="l_i"/>
  <p:tag name="KSO_WM_UNIT_INDEX" val="1_3"/>
  <p:tag name="KSO_WM_UNIT_ID" val="257*l_i*1_3"/>
  <p:tag name="KSO_WM_UNIT_CLEAR" val="1"/>
  <p:tag name="KSO_WM_UNIT_LAYERLEVEL" val="1_1"/>
  <p:tag name="KSO_WM_BEAUTIFY_FLAG" val="#wm#"/>
  <p:tag name="KSO_WM_DIAGRAM_GROUP_CODE" val="l1-1"/>
  <p:tag name="KSO_WM_UNIT_FILL_FORE_SCHEMECOLOR_INDEX" val="6"/>
  <p:tag name="KSO_WM_UNIT_FILL_TYPE" val="1"/>
  <p:tag name="KSO_WM_UNIT_TEXT_FILL_FORE_SCHEMECOLOR_INDEX" val="2"/>
  <p:tag name="KSO_WM_UNIT_TEXT_FILL_TYPE" val="1"/>
  <p:tag name="KSO_WM_UNIT_USESOURCEFORMAT_APPLY" val="0"/>
</p:tagLst>
</file>

<file path=ppt/tags/tag8.xml><?xml version="1.0" encoding="utf-8"?>
<p:tagLst xmlns:p="http://schemas.openxmlformats.org/presentationml/2006/main">
  <p:tag name="KSO_WM_TAG_VERSION" val="1.0"/>
  <p:tag name="KSO_WM_TEMPLATE_CATEGORY" val="diagram"/>
  <p:tag name="KSO_WM_TEMPLATE_INDEX" val="303"/>
  <p:tag name="KSO_WM_UNIT_TYPE" val="l_i"/>
  <p:tag name="KSO_WM_UNIT_INDEX" val="1_4"/>
  <p:tag name="KSO_WM_UNIT_ID" val="257*l_i*1_4"/>
  <p:tag name="KSO_WM_UNIT_CLEAR" val="1"/>
  <p:tag name="KSO_WM_UNIT_LAYERLEVEL" val="1_1"/>
  <p:tag name="KSO_WM_BEAUTIFY_FLAG" val="#wm#"/>
  <p:tag name="KSO_WM_DIAGRAM_GROUP_CODE" val="l1-1"/>
  <p:tag name="KSO_WM_UNIT_FILL_FORE_SCHEMECOLOR_INDEX" val="6"/>
  <p:tag name="KSO_WM_UNIT_FILL_TYPE" val="1"/>
  <p:tag name="KSO_WM_UNIT_TEXT_FILL_FORE_SCHEMECOLOR_INDEX" val="6"/>
  <p:tag name="KSO_WM_UNIT_TEXT_FILL_TYPE" val="1"/>
  <p:tag name="KSO_WM_UNIT_USESOURCEFORMAT_APPLY" val="0"/>
</p:tagLst>
</file>

<file path=ppt/tags/tag9.xml><?xml version="1.0" encoding="utf-8"?>
<p:tagLst xmlns:p="http://schemas.openxmlformats.org/presentationml/2006/main">
  <p:tag name="KSO_WM_BEAUTIFY_FLAG" val="#wm#"/>
  <p:tag name="KSO_WM_UNIT_TYPE" val="i"/>
  <p:tag name="KSO_WM_UNIT_ID" val="diagram373_3*i*0"/>
  <p:tag name="KSO_WM_TEMPLATE_CATEGORY" val="diagram"/>
  <p:tag name="KSO_WM_TEMPLATE_INDEX" val="373"/>
  <p:tag name="KSO_WM_TAG_VERSION" val="1.0"/>
  <p:tag name="KSO_WM_UNIT_INDEX" val="0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555</Words>
  <Application>WPS 演示</Application>
  <PresentationFormat>全屏显示(4:3)</PresentationFormat>
  <Paragraphs>66</Paragraphs>
  <Slides>8</Slides>
  <Notes>0</Notes>
  <HiddenSlides>1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8" baseType="lpstr">
      <vt:lpstr>Arial</vt:lpstr>
      <vt:lpstr>宋体</vt:lpstr>
      <vt:lpstr>Wingdings</vt:lpstr>
      <vt:lpstr>迷你简毡笔黑</vt:lpstr>
      <vt:lpstr>黑体</vt:lpstr>
      <vt:lpstr>隶书</vt:lpstr>
      <vt:lpstr>Calibri</vt:lpstr>
      <vt:lpstr>微软雅黑</vt:lpstr>
      <vt:lpstr>Arial Unicode MS</vt:lpstr>
      <vt:lpstr>Office 主题</vt:lpstr>
      <vt:lpstr>传统点心                 —酥点</vt:lpstr>
      <vt:lpstr>酥点的种类</vt:lpstr>
      <vt:lpstr>松酥类</vt:lpstr>
      <vt:lpstr>桃酥的配方及制作</vt:lpstr>
      <vt:lpstr>层酥类</vt:lpstr>
      <vt:lpstr>蛋黄酥的配方及制作流程</vt:lpstr>
      <vt:lpstr>传统酥点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传 统 点 心</dc:title>
  <dc:creator>ss</dc:creator>
  <cp:lastModifiedBy>ss</cp:lastModifiedBy>
  <cp:revision>66</cp:revision>
  <dcterms:created xsi:type="dcterms:W3CDTF">2016-11-04T01:32:00Z</dcterms:created>
  <dcterms:modified xsi:type="dcterms:W3CDTF">2017-11-28T10:51:45Z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2052-10.1.0.6877</vt:lpwstr>
  </property>
</Properties>
</file>